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 id="265" r:id="rId64"/>
    <p:sldId id="266" r:id="rId65"/>
    <p:sldId id="267" r:id="rId66"/>
    <p:sldId id="268" r:id="rId67"/>
    <p:sldId id="269" r:id="rId68"/>
    <p:sldId id="270" r:id="rId69"/>
    <p:sldId id="271" r:id="rId70"/>
    <p:sldId id="272" r:id="rId71"/>
    <p:sldId id="273" r:id="rId72"/>
    <p:sldId id="274" r:id="rId73"/>
    <p:sldId id="275" r:id="rId74"/>
    <p:sldId id="276" r:id="rId75"/>
    <p:sldId id="277" r:id="rId76"/>
    <p:sldId id="278" r:id="rId77"/>
    <p:sldId id="279" r:id="rId78"/>
    <p:sldId id="280" r:id="rId79"/>
    <p:sldId id="281" r:id="rId80"/>
    <p:sldId id="282" r:id="rId81"/>
    <p:sldId id="283" r:id="rId82"/>
    <p:sldId id="284" r:id="rId83"/>
    <p:sldId id="285" r:id="rId84"/>
    <p:sldId id="286" r:id="rId85"/>
    <p:sldId id="287" r:id="rId86"/>
    <p:sldId id="288" r:id="rId87"/>
    <p:sldId id="289" r:id="rId88"/>
    <p:sldId id="290" r:id="rId89"/>
    <p:sldId id="291" r:id="rId90"/>
    <p:sldId id="292" r:id="rId91"/>
    <p:sldId id="293" r:id="rId92"/>
    <p:sldId id="294" r:id="rId93"/>
    <p:sldId id="295" r:id="rId94"/>
    <p:sldId id="296" r:id="rId95"/>
    <p:sldId id="297" r:id="rId96"/>
    <p:sldId id="298" r:id="rId97"/>
    <p:sldId id="299" r:id="rId98"/>
    <p:sldId id="300" r:id="rId99"/>
    <p:sldId id="301" r:id="rId100"/>
    <p:sldId id="302" r:id="rId101"/>
    <p:sldId id="303" r:id="rId102"/>
    <p:sldId id="304" r:id="rId103"/>
    <p:sldId id="305" r:id="rId104"/>
    <p:sldId id="306" r:id="rId105"/>
    <p:sldId id="307" r:id="rId106"/>
    <p:sldId id="308" r:id="rId107"/>
    <p:sldId id="309" r:id="rId108"/>
    <p:sldId id="310" r:id="rId109"/>
    <p:sldId id="311" r:id="rId110"/>
    <p:sldId id="312" r:id="rId11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Public Sans" charset="1" panose="00000000000000000000"/>
      <p:regular r:id="rId19"/>
    </p:embeddedFont>
    <p:embeddedFont>
      <p:font typeface="Public Sans Bold" charset="1" panose="00000000000000000000"/>
      <p:regular r:id="rId20"/>
    </p:embeddedFont>
    <p:embeddedFont>
      <p:font typeface="Public Sans Italics" charset="1" panose="00000000000000000000"/>
      <p:regular r:id="rId21"/>
    </p:embeddedFont>
    <p:embeddedFont>
      <p:font typeface="Public Sans Bold Italics" charset="1" panose="00000000000000000000"/>
      <p:regular r:id="rId22"/>
    </p:embeddedFont>
    <p:embeddedFont>
      <p:font typeface="Public Sans Thin" charset="1" panose="00000000000000000000"/>
      <p:regular r:id="rId23"/>
    </p:embeddedFont>
    <p:embeddedFont>
      <p:font typeface="Public Sans Thin Italics" charset="1" panose="00000000000000000000"/>
      <p:regular r:id="rId24"/>
    </p:embeddedFont>
    <p:embeddedFont>
      <p:font typeface="Public Sans Medium" charset="1" panose="00000000000000000000"/>
      <p:regular r:id="rId25"/>
    </p:embeddedFont>
    <p:embeddedFont>
      <p:font typeface="Public Sans Medium Italics" charset="1" panose="00000000000000000000"/>
      <p:regular r:id="rId26"/>
    </p:embeddedFont>
    <p:embeddedFont>
      <p:font typeface="Public Sans Heavy" charset="1" panose="00000000000000000000"/>
      <p:regular r:id="rId27"/>
    </p:embeddedFont>
    <p:embeddedFont>
      <p:font typeface="Public Sans Heavy Italics" charset="1" panose="00000000000000000000"/>
      <p:regular r:id="rId28"/>
    </p:embeddedFont>
    <p:embeddedFont>
      <p:font typeface="Noto Serif Display" charset="1" panose="02020502080505020204"/>
      <p:regular r:id="rId29"/>
    </p:embeddedFont>
    <p:embeddedFont>
      <p:font typeface="Noto Serif Display Bold" charset="1" panose="02020802080505020204"/>
      <p:regular r:id="rId30"/>
    </p:embeddedFont>
    <p:embeddedFont>
      <p:font typeface="Noto Serif Display Italics" charset="1" panose="02020502080505090204"/>
      <p:regular r:id="rId31"/>
    </p:embeddedFont>
    <p:embeddedFont>
      <p:font typeface="Noto Serif Display Bold Italics" charset="1" panose="02020802080505090204"/>
      <p:regular r:id="rId32"/>
    </p:embeddedFont>
    <p:embeddedFont>
      <p:font typeface="Noto Serif Display Thin" charset="1" panose="02020202080505020204"/>
      <p:regular r:id="rId33"/>
    </p:embeddedFont>
    <p:embeddedFont>
      <p:font typeface="Noto Serif Display Thin Italics" charset="1" panose="02020202080505090204"/>
      <p:regular r:id="rId34"/>
    </p:embeddedFont>
    <p:embeddedFont>
      <p:font typeface="Noto Serif Display Extra-Light" charset="1" panose="02020302080505020204"/>
      <p:regular r:id="rId35"/>
    </p:embeddedFont>
    <p:embeddedFont>
      <p:font typeface="Noto Serif Display Extra-Light Italics" charset="1" panose="02020302080505090204"/>
      <p:regular r:id="rId36"/>
    </p:embeddedFont>
    <p:embeddedFont>
      <p:font typeface="Noto Serif Display Light" charset="1" panose="02020402080505020204"/>
      <p:regular r:id="rId37"/>
    </p:embeddedFont>
    <p:embeddedFont>
      <p:font typeface="Noto Serif Display Light Italics" charset="1" panose="02020402080505090204"/>
      <p:regular r:id="rId38"/>
    </p:embeddedFont>
    <p:embeddedFont>
      <p:font typeface="Noto Serif Display Medium" charset="1" panose="02020602080505020204"/>
      <p:regular r:id="rId39"/>
    </p:embeddedFont>
    <p:embeddedFont>
      <p:font typeface="Noto Serif Display Medium Italics" charset="1" panose="02020602080505090204"/>
      <p:regular r:id="rId40"/>
    </p:embeddedFont>
    <p:embeddedFont>
      <p:font typeface="Noto Serif Display Semi-Bold" charset="1" panose="02020702080505020204"/>
      <p:regular r:id="rId41"/>
    </p:embeddedFont>
    <p:embeddedFont>
      <p:font typeface="Noto Serif Display Semi-Bold Italics" charset="1" panose="02020702080505090204"/>
      <p:regular r:id="rId42"/>
    </p:embeddedFont>
    <p:embeddedFont>
      <p:font typeface="Noto Serif Display Ultra-Bold" charset="1" panose="02020902080505020204"/>
      <p:regular r:id="rId43"/>
    </p:embeddedFont>
    <p:embeddedFont>
      <p:font typeface="Noto Serif Display Ultra-Bold Italics" charset="1" panose="02020902080505090204"/>
      <p:regular r:id="rId44"/>
    </p:embeddedFont>
    <p:embeddedFont>
      <p:font typeface="Noto Serif Display Heavy" charset="1" panose="02020A02080505020204"/>
      <p:regular r:id="rId45"/>
    </p:embeddedFont>
    <p:embeddedFont>
      <p:font typeface="Noto Serif Display Heavy Italics" charset="1" panose="02020A02080505090204"/>
      <p:regular r:id="rId46"/>
    </p:embeddedFont>
    <p:embeddedFont>
      <p:font typeface="Open Sans" charset="1" panose="020B0606030504020204"/>
      <p:regular r:id="rId47"/>
    </p:embeddedFont>
    <p:embeddedFont>
      <p:font typeface="Open Sans Bold" charset="1" panose="020B0806030504020204"/>
      <p:regular r:id="rId48"/>
    </p:embeddedFont>
    <p:embeddedFont>
      <p:font typeface="Open Sans Italics" charset="1" panose="020B0606030504020204"/>
      <p:regular r:id="rId49"/>
    </p:embeddedFont>
    <p:embeddedFont>
      <p:font typeface="Open Sans Bold Italics" charset="1" panose="020B0806030504020204"/>
      <p:regular r:id="rId50"/>
    </p:embeddedFont>
    <p:embeddedFont>
      <p:font typeface="Open Sans Light" charset="1" panose="020B0306030504020204"/>
      <p:regular r:id="rId51"/>
    </p:embeddedFont>
    <p:embeddedFont>
      <p:font typeface="Open Sans Light Italics" charset="1" panose="020B0306030504020204"/>
      <p:regular r:id="rId52"/>
    </p:embeddedFont>
    <p:embeddedFont>
      <p:font typeface="Open Sans Ultra-Bold" charset="1" panose="00000000000000000000"/>
      <p:regular r:id="rId53"/>
    </p:embeddedFont>
    <p:embeddedFont>
      <p:font typeface="Open Sans Ultra-Bold Italics" charset="1" panose="000000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46.xml" Type="http://schemas.openxmlformats.org/officeDocument/2006/relationships/slide"/><Relationship Id="rId101" Target="slides/slide47.xml" Type="http://schemas.openxmlformats.org/officeDocument/2006/relationships/slide"/><Relationship Id="rId102" Target="slides/slide48.xml" Type="http://schemas.openxmlformats.org/officeDocument/2006/relationships/slide"/><Relationship Id="rId103" Target="slides/slide49.xml" Type="http://schemas.openxmlformats.org/officeDocument/2006/relationships/slide"/><Relationship Id="rId104" Target="slides/slide50.xml" Type="http://schemas.openxmlformats.org/officeDocument/2006/relationships/slide"/><Relationship Id="rId105" Target="slides/slide51.xml" Type="http://schemas.openxmlformats.org/officeDocument/2006/relationships/slide"/><Relationship Id="rId106" Target="slides/slide52.xml" Type="http://schemas.openxmlformats.org/officeDocument/2006/relationships/slide"/><Relationship Id="rId107" Target="slides/slide53.xml" Type="http://schemas.openxmlformats.org/officeDocument/2006/relationships/slide"/><Relationship Id="rId108" Target="slides/slide54.xml" Type="http://schemas.openxmlformats.org/officeDocument/2006/relationships/slide"/><Relationship Id="rId109" Target="slides/slide55.xml" Type="http://schemas.openxmlformats.org/officeDocument/2006/relationships/slide"/><Relationship Id="rId11" Target="fonts/font11.fntdata" Type="http://schemas.openxmlformats.org/officeDocument/2006/relationships/font"/><Relationship Id="rId110" Target="slides/slide56.xml" Type="http://schemas.openxmlformats.org/officeDocument/2006/relationships/slide"/><Relationship Id="rId111" Target="slides/slide57.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66" Target="slides/slide12.xml" Type="http://schemas.openxmlformats.org/officeDocument/2006/relationships/slide"/><Relationship Id="rId67" Target="slides/slide13.xml" Type="http://schemas.openxmlformats.org/officeDocument/2006/relationships/slide"/><Relationship Id="rId68" Target="slides/slide14.xml" Type="http://schemas.openxmlformats.org/officeDocument/2006/relationships/slide"/><Relationship Id="rId69" Target="slides/slide15.xml" Type="http://schemas.openxmlformats.org/officeDocument/2006/relationships/slide"/><Relationship Id="rId7" Target="fonts/font7.fntdata" Type="http://schemas.openxmlformats.org/officeDocument/2006/relationships/font"/><Relationship Id="rId70" Target="slides/slide16.xml" Type="http://schemas.openxmlformats.org/officeDocument/2006/relationships/slide"/><Relationship Id="rId71" Target="slides/slide17.xml" Type="http://schemas.openxmlformats.org/officeDocument/2006/relationships/slide"/><Relationship Id="rId72" Target="slides/slide18.xml" Type="http://schemas.openxmlformats.org/officeDocument/2006/relationships/slide"/><Relationship Id="rId73" Target="slides/slide19.xml" Type="http://schemas.openxmlformats.org/officeDocument/2006/relationships/slide"/><Relationship Id="rId74" Target="slides/slide20.xml" Type="http://schemas.openxmlformats.org/officeDocument/2006/relationships/slide"/><Relationship Id="rId75" Target="slides/slide21.xml" Type="http://schemas.openxmlformats.org/officeDocument/2006/relationships/slide"/><Relationship Id="rId76" Target="slides/slide22.xml" Type="http://schemas.openxmlformats.org/officeDocument/2006/relationships/slide"/><Relationship Id="rId77" Target="slides/slide23.xml" Type="http://schemas.openxmlformats.org/officeDocument/2006/relationships/slide"/><Relationship Id="rId78" Target="slides/slide24.xml" Type="http://schemas.openxmlformats.org/officeDocument/2006/relationships/slide"/><Relationship Id="rId79" Target="slides/slide25.xml" Type="http://schemas.openxmlformats.org/officeDocument/2006/relationships/slide"/><Relationship Id="rId8" Target="fonts/font8.fntdata" Type="http://schemas.openxmlformats.org/officeDocument/2006/relationships/font"/><Relationship Id="rId80" Target="slides/slide26.xml" Type="http://schemas.openxmlformats.org/officeDocument/2006/relationships/slide"/><Relationship Id="rId81" Target="slides/slide27.xml" Type="http://schemas.openxmlformats.org/officeDocument/2006/relationships/slide"/><Relationship Id="rId82" Target="slides/slide28.xml" Type="http://schemas.openxmlformats.org/officeDocument/2006/relationships/slide"/><Relationship Id="rId83" Target="slides/slide29.xml" Type="http://schemas.openxmlformats.org/officeDocument/2006/relationships/slide"/><Relationship Id="rId84" Target="slides/slide30.xml" Type="http://schemas.openxmlformats.org/officeDocument/2006/relationships/slide"/><Relationship Id="rId85" Target="slides/slide31.xml" Type="http://schemas.openxmlformats.org/officeDocument/2006/relationships/slide"/><Relationship Id="rId86" Target="slides/slide32.xml" Type="http://schemas.openxmlformats.org/officeDocument/2006/relationships/slide"/><Relationship Id="rId87" Target="slides/slide33.xml" Type="http://schemas.openxmlformats.org/officeDocument/2006/relationships/slide"/><Relationship Id="rId88" Target="slides/slide34.xml" Type="http://schemas.openxmlformats.org/officeDocument/2006/relationships/slide"/><Relationship Id="rId89" Target="slides/slide35.xml" Type="http://schemas.openxmlformats.org/officeDocument/2006/relationships/slide"/><Relationship Id="rId9" Target="fonts/font9.fntdata" Type="http://schemas.openxmlformats.org/officeDocument/2006/relationships/font"/><Relationship Id="rId90" Target="slides/slide36.xml" Type="http://schemas.openxmlformats.org/officeDocument/2006/relationships/slide"/><Relationship Id="rId91" Target="slides/slide37.xml" Type="http://schemas.openxmlformats.org/officeDocument/2006/relationships/slide"/><Relationship Id="rId92" Target="slides/slide38.xml" Type="http://schemas.openxmlformats.org/officeDocument/2006/relationships/slide"/><Relationship Id="rId93" Target="slides/slide39.xml" Type="http://schemas.openxmlformats.org/officeDocument/2006/relationships/slide"/><Relationship Id="rId94" Target="slides/slide40.xml" Type="http://schemas.openxmlformats.org/officeDocument/2006/relationships/slide"/><Relationship Id="rId95" Target="slides/slide41.xml" Type="http://schemas.openxmlformats.org/officeDocument/2006/relationships/slide"/><Relationship Id="rId96" Target="slides/slide42.xml" Type="http://schemas.openxmlformats.org/officeDocument/2006/relationships/slide"/><Relationship Id="rId97" Target="slides/slide43.xml" Type="http://schemas.openxmlformats.org/officeDocument/2006/relationships/slide"/><Relationship Id="rId98" Target="slides/slide44.xml" Type="http://schemas.openxmlformats.org/officeDocument/2006/relationships/slide"/><Relationship Id="rId99" Target="slides/slide45.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gif"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7.gif"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318026" y="-4382994"/>
            <a:ext cx="14175156" cy="1417515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006005" y="-293711"/>
            <a:ext cx="909800" cy="1050326"/>
            <a:chOff x="0" y="0"/>
            <a:chExt cx="1595120" cy="1841500"/>
          </a:xfrm>
        </p:grpSpPr>
        <p:sp>
          <p:nvSpPr>
            <p:cNvPr name="Freeform 6" id="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alpha val="89804"/>
              </a:srgbClr>
            </a:solidFill>
          </p:spPr>
        </p:sp>
      </p:grpSp>
      <p:grpSp>
        <p:nvGrpSpPr>
          <p:cNvPr name="Group 7" id="7"/>
          <p:cNvGrpSpPr/>
          <p:nvPr/>
        </p:nvGrpSpPr>
        <p:grpSpPr>
          <a:xfrm rot="0">
            <a:off x="15932119" y="-293711"/>
            <a:ext cx="909800" cy="1050326"/>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alpha val="89804"/>
              </a:srgbClr>
            </a:solidFill>
          </p:spPr>
        </p:sp>
      </p:grpSp>
      <p:grpSp>
        <p:nvGrpSpPr>
          <p:cNvPr name="Group 9" id="9"/>
          <p:cNvGrpSpPr/>
          <p:nvPr/>
        </p:nvGrpSpPr>
        <p:grpSpPr>
          <a:xfrm rot="0">
            <a:off x="16469062" y="605718"/>
            <a:ext cx="909800" cy="1050326"/>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alpha val="89804"/>
              </a:srgbClr>
            </a:solidFill>
          </p:spPr>
        </p:sp>
      </p:grpSp>
      <p:grpSp>
        <p:nvGrpSpPr>
          <p:cNvPr name="Group 11" id="11"/>
          <p:cNvGrpSpPr/>
          <p:nvPr/>
        </p:nvGrpSpPr>
        <p:grpSpPr>
          <a:xfrm rot="0">
            <a:off x="10217886" y="9651908"/>
            <a:ext cx="909800" cy="1050326"/>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alpha val="89804"/>
              </a:srgbClr>
            </a:solidFill>
          </p:spPr>
        </p:sp>
      </p:grpSp>
      <p:grpSp>
        <p:nvGrpSpPr>
          <p:cNvPr name="Group 13" id="13"/>
          <p:cNvGrpSpPr/>
          <p:nvPr/>
        </p:nvGrpSpPr>
        <p:grpSpPr>
          <a:xfrm rot="0">
            <a:off x="9144000" y="9651908"/>
            <a:ext cx="909800" cy="1050326"/>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alpha val="89804"/>
              </a:srgbClr>
            </a:solidFill>
          </p:spPr>
        </p:sp>
      </p:grpSp>
      <p:grpSp>
        <p:nvGrpSpPr>
          <p:cNvPr name="Group 15" id="15"/>
          <p:cNvGrpSpPr/>
          <p:nvPr/>
        </p:nvGrpSpPr>
        <p:grpSpPr>
          <a:xfrm rot="0">
            <a:off x="9665575" y="8779770"/>
            <a:ext cx="909800" cy="1050326"/>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alpha val="89804"/>
              </a:srgbClr>
            </a:solidFill>
          </p:spPr>
        </p:sp>
      </p:grpSp>
      <p:sp>
        <p:nvSpPr>
          <p:cNvPr name="AutoShape 17" id="17"/>
          <p:cNvSpPr/>
          <p:nvPr/>
        </p:nvSpPr>
        <p:spPr>
          <a:xfrm rot="0">
            <a:off x="1028700" y="5647116"/>
            <a:ext cx="4547567" cy="0"/>
          </a:xfrm>
          <a:prstGeom prst="line">
            <a:avLst/>
          </a:prstGeom>
          <a:ln cap="flat" w="47625">
            <a:solidFill>
              <a:srgbClr val="FFFFFF"/>
            </a:solidFill>
            <a:prstDash val="solid"/>
            <a:headEnd type="none" len="sm" w="sm"/>
            <a:tailEnd type="none" len="sm" w="sm"/>
          </a:ln>
        </p:spPr>
      </p:sp>
      <p:sp>
        <p:nvSpPr>
          <p:cNvPr name="TextBox 18" id="18"/>
          <p:cNvSpPr txBox="true"/>
          <p:nvPr/>
        </p:nvSpPr>
        <p:spPr>
          <a:xfrm rot="0">
            <a:off x="1028700" y="892757"/>
            <a:ext cx="9278512" cy="1774531"/>
          </a:xfrm>
          <a:prstGeom prst="rect">
            <a:avLst/>
          </a:prstGeom>
        </p:spPr>
        <p:txBody>
          <a:bodyPr anchor="t" rtlCol="false" tIns="0" lIns="0" bIns="0" rIns="0">
            <a:spAutoFit/>
          </a:bodyPr>
          <a:lstStyle/>
          <a:p>
            <a:pPr>
              <a:lnSpc>
                <a:spcPts val="14552"/>
              </a:lnSpc>
              <a:spcBef>
                <a:spcPct val="0"/>
              </a:spcBef>
            </a:pPr>
            <a:r>
              <a:rPr lang="en-US" sz="10394">
                <a:solidFill>
                  <a:srgbClr val="FFFFFF"/>
                </a:solidFill>
                <a:latin typeface="Public Sans Bold"/>
              </a:rPr>
              <a:t>State Diagram</a:t>
            </a:r>
          </a:p>
        </p:txBody>
      </p:sp>
      <p:sp>
        <p:nvSpPr>
          <p:cNvPr name="TextBox 19" id="19"/>
          <p:cNvSpPr txBox="true"/>
          <p:nvPr/>
        </p:nvSpPr>
        <p:spPr>
          <a:xfrm rot="0">
            <a:off x="1028700" y="2317614"/>
            <a:ext cx="9278512" cy="1787484"/>
          </a:xfrm>
          <a:prstGeom prst="rect">
            <a:avLst/>
          </a:prstGeom>
        </p:spPr>
        <p:txBody>
          <a:bodyPr anchor="t" rtlCol="false" tIns="0" lIns="0" bIns="0" rIns="0">
            <a:spAutoFit/>
          </a:bodyPr>
          <a:lstStyle/>
          <a:p>
            <a:pPr>
              <a:lnSpc>
                <a:spcPts val="14552"/>
              </a:lnSpc>
              <a:spcBef>
                <a:spcPct val="0"/>
              </a:spcBef>
            </a:pPr>
            <a:r>
              <a:rPr lang="en-US" sz="10394">
                <a:solidFill>
                  <a:srgbClr val="FFD900"/>
                </a:solidFill>
                <a:latin typeface="Public Sans Bold"/>
              </a:rPr>
              <a:t>AND</a:t>
            </a:r>
          </a:p>
        </p:txBody>
      </p:sp>
      <p:sp>
        <p:nvSpPr>
          <p:cNvPr name="TextBox 20" id="20"/>
          <p:cNvSpPr txBox="true"/>
          <p:nvPr/>
        </p:nvSpPr>
        <p:spPr>
          <a:xfrm rot="0">
            <a:off x="1028700" y="3924123"/>
            <a:ext cx="9278512" cy="1559698"/>
          </a:xfrm>
          <a:prstGeom prst="rect">
            <a:avLst/>
          </a:prstGeom>
        </p:spPr>
        <p:txBody>
          <a:bodyPr anchor="t" rtlCol="false" tIns="0" lIns="0" bIns="0" rIns="0">
            <a:spAutoFit/>
          </a:bodyPr>
          <a:lstStyle/>
          <a:p>
            <a:pPr>
              <a:lnSpc>
                <a:spcPts val="12732"/>
              </a:lnSpc>
              <a:spcBef>
                <a:spcPct val="0"/>
              </a:spcBef>
            </a:pPr>
            <a:r>
              <a:rPr lang="en-US" sz="9094">
                <a:solidFill>
                  <a:srgbClr val="FFFFFF"/>
                </a:solidFill>
                <a:latin typeface="Public Sans Bold"/>
              </a:rPr>
              <a:t>Review Process</a:t>
            </a:r>
          </a:p>
        </p:txBody>
      </p:sp>
      <p:sp>
        <p:nvSpPr>
          <p:cNvPr name="TextBox 21" id="21"/>
          <p:cNvSpPr txBox="true"/>
          <p:nvPr/>
        </p:nvSpPr>
        <p:spPr>
          <a:xfrm rot="0">
            <a:off x="1028700" y="8457713"/>
            <a:ext cx="2730180" cy="566311"/>
          </a:xfrm>
          <a:prstGeom prst="rect">
            <a:avLst/>
          </a:prstGeom>
        </p:spPr>
        <p:txBody>
          <a:bodyPr anchor="t" rtlCol="false" tIns="0" lIns="0" bIns="0" rIns="0">
            <a:spAutoFit/>
          </a:bodyPr>
          <a:lstStyle/>
          <a:p>
            <a:pPr>
              <a:lnSpc>
                <a:spcPts val="4567"/>
              </a:lnSpc>
              <a:spcBef>
                <a:spcPct val="0"/>
              </a:spcBef>
            </a:pPr>
            <a:r>
              <a:rPr lang="en-US" sz="3262">
                <a:solidFill>
                  <a:srgbClr val="FFFFFF"/>
                </a:solidFill>
                <a:latin typeface="Public Sans"/>
              </a:rPr>
              <a:t>BY </a:t>
            </a:r>
          </a:p>
        </p:txBody>
      </p:sp>
      <p:sp>
        <p:nvSpPr>
          <p:cNvPr name="TextBox 22" id="22"/>
          <p:cNvSpPr txBox="true"/>
          <p:nvPr/>
        </p:nvSpPr>
        <p:spPr>
          <a:xfrm rot="0">
            <a:off x="2063935" y="8390203"/>
            <a:ext cx="6586514" cy="682279"/>
          </a:xfrm>
          <a:prstGeom prst="rect">
            <a:avLst/>
          </a:prstGeom>
        </p:spPr>
        <p:txBody>
          <a:bodyPr anchor="t" rtlCol="false" tIns="0" lIns="0" bIns="0" rIns="0">
            <a:spAutoFit/>
          </a:bodyPr>
          <a:lstStyle/>
          <a:p>
            <a:pPr>
              <a:lnSpc>
                <a:spcPts val="5444"/>
              </a:lnSpc>
              <a:spcBef>
                <a:spcPct val="0"/>
              </a:spcBef>
            </a:pPr>
            <a:r>
              <a:rPr lang="en-US" sz="3888">
                <a:solidFill>
                  <a:srgbClr val="FFD900"/>
                </a:solidFill>
                <a:latin typeface="Public Sans Bold"/>
              </a:rPr>
              <a:t>PQV TEAM - GROUP 15</a:t>
            </a:r>
          </a:p>
        </p:txBody>
      </p:sp>
      <p:sp>
        <p:nvSpPr>
          <p:cNvPr name="Freeform 23" id="23"/>
          <p:cNvSpPr/>
          <p:nvPr/>
        </p:nvSpPr>
        <p:spPr>
          <a:xfrm flipH="false" flipV="false" rot="0">
            <a:off x="11025685" y="1418665"/>
            <a:ext cx="6233615" cy="7571192"/>
          </a:xfrm>
          <a:custGeom>
            <a:avLst/>
            <a:gdLst/>
            <a:ahLst/>
            <a:cxnLst/>
            <a:rect r="r" b="b" t="t" l="l"/>
            <a:pathLst>
              <a:path h="7571192" w="6233615">
                <a:moveTo>
                  <a:pt x="0" y="0"/>
                </a:moveTo>
                <a:lnTo>
                  <a:pt x="6233615" y="0"/>
                </a:lnTo>
                <a:lnTo>
                  <a:pt x="6233615" y="7571193"/>
                </a:lnTo>
                <a:lnTo>
                  <a:pt x="0" y="7571193"/>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5" id="15"/>
          <p:cNvSpPr/>
          <p:nvPr/>
        </p:nvSpPr>
        <p:spPr>
          <a:xfrm flipH="false" flipV="false" rot="-5397101">
            <a:off x="717619" y="2472609"/>
            <a:ext cx="1720363" cy="1488896"/>
          </a:xfrm>
          <a:custGeom>
            <a:avLst/>
            <a:gdLst/>
            <a:ahLst/>
            <a:cxnLst/>
            <a:rect r="r" b="b" t="t" l="l"/>
            <a:pathLst>
              <a:path h="1488896" w="1720363">
                <a:moveTo>
                  <a:pt x="0" y="0"/>
                </a:moveTo>
                <a:lnTo>
                  <a:pt x="1720364" y="0"/>
                </a:lnTo>
                <a:lnTo>
                  <a:pt x="1720364" y="1488897"/>
                </a:lnTo>
                <a:lnTo>
                  <a:pt x="0" y="1488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936030" y="2476160"/>
            <a:ext cx="1283541" cy="1481795"/>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8" id="18"/>
          <p:cNvGrpSpPr/>
          <p:nvPr/>
        </p:nvGrpSpPr>
        <p:grpSpPr>
          <a:xfrm rot="0">
            <a:off x="11308760" y="3818805"/>
            <a:ext cx="6198190" cy="3816640"/>
            <a:chOff x="0" y="0"/>
            <a:chExt cx="1632445" cy="1005206"/>
          </a:xfrm>
        </p:grpSpPr>
        <p:sp>
          <p:nvSpPr>
            <p:cNvPr name="Freeform 19" id="19"/>
            <p:cNvSpPr/>
            <p:nvPr/>
          </p:nvSpPr>
          <p:spPr>
            <a:xfrm flipH="false" flipV="false" rot="0">
              <a:off x="0" y="0"/>
              <a:ext cx="1632445" cy="1005206"/>
            </a:xfrm>
            <a:custGeom>
              <a:avLst/>
              <a:gdLst/>
              <a:ahLst/>
              <a:cxnLst/>
              <a:rect r="r" b="b" t="t" l="l"/>
              <a:pathLst>
                <a:path h="1005206" w="1632445">
                  <a:moveTo>
                    <a:pt x="0" y="0"/>
                  </a:moveTo>
                  <a:lnTo>
                    <a:pt x="1632445" y="0"/>
                  </a:lnTo>
                  <a:lnTo>
                    <a:pt x="1632445" y="1005206"/>
                  </a:lnTo>
                  <a:lnTo>
                    <a:pt x="0" y="1005206"/>
                  </a:lnTo>
                  <a:close/>
                </a:path>
              </a:pathLst>
            </a:custGeom>
            <a:solidFill>
              <a:srgbClr val="FFD900"/>
            </a:solidFill>
          </p:spPr>
        </p:sp>
        <p:sp>
          <p:nvSpPr>
            <p:cNvPr name="TextBox 20" id="20"/>
            <p:cNvSpPr txBox="true"/>
            <p:nvPr/>
          </p:nvSpPr>
          <p:spPr>
            <a:xfrm>
              <a:off x="0" y="-38100"/>
              <a:ext cx="1632445" cy="1043306"/>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1308760" y="7874886"/>
            <a:ext cx="6198190" cy="489081"/>
            <a:chOff x="0" y="0"/>
            <a:chExt cx="1632445" cy="128811"/>
          </a:xfrm>
        </p:grpSpPr>
        <p:sp>
          <p:nvSpPr>
            <p:cNvPr name="Freeform 22" id="22"/>
            <p:cNvSpPr/>
            <p:nvPr/>
          </p:nvSpPr>
          <p:spPr>
            <a:xfrm flipH="false" flipV="false" rot="0">
              <a:off x="0" y="0"/>
              <a:ext cx="1632445" cy="128811"/>
            </a:xfrm>
            <a:custGeom>
              <a:avLst/>
              <a:gdLst/>
              <a:ahLst/>
              <a:cxnLst/>
              <a:rect r="r" b="b" t="t" l="l"/>
              <a:pathLst>
                <a:path h="128811" w="1632445">
                  <a:moveTo>
                    <a:pt x="0" y="0"/>
                  </a:moveTo>
                  <a:lnTo>
                    <a:pt x="1632445" y="0"/>
                  </a:lnTo>
                  <a:lnTo>
                    <a:pt x="1632445" y="128811"/>
                  </a:lnTo>
                  <a:lnTo>
                    <a:pt x="0" y="128811"/>
                  </a:lnTo>
                  <a:close/>
                </a:path>
              </a:pathLst>
            </a:custGeom>
            <a:solidFill>
              <a:srgbClr val="FFFFFF"/>
            </a:solidFill>
          </p:spPr>
        </p:sp>
        <p:sp>
          <p:nvSpPr>
            <p:cNvPr name="TextBox 23" id="23"/>
            <p:cNvSpPr txBox="true"/>
            <p:nvPr/>
          </p:nvSpPr>
          <p:spPr>
            <a:xfrm>
              <a:off x="0" y="-38100"/>
              <a:ext cx="1632445" cy="166911"/>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1784660" y="1923033"/>
            <a:ext cx="5246391" cy="5246370"/>
            <a:chOff x="0" y="0"/>
            <a:chExt cx="6350025" cy="6350000"/>
          </a:xfrm>
        </p:grpSpPr>
        <p:sp>
          <p:nvSpPr>
            <p:cNvPr name="Freeform 25" id="2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8947" t="0" r="-28947" b="0"/>
              </a:stretch>
            </a:blipFill>
          </p:spPr>
        </p:sp>
      </p:grpSp>
      <p:sp>
        <p:nvSpPr>
          <p:cNvPr name="TextBox 26" id="26"/>
          <p:cNvSpPr txBox="true"/>
          <p:nvPr/>
        </p:nvSpPr>
        <p:spPr>
          <a:xfrm rot="0">
            <a:off x="2676099" y="2526177"/>
            <a:ext cx="9278512" cy="1229360"/>
          </a:xfrm>
          <a:prstGeom prst="rect">
            <a:avLst/>
          </a:prstGeom>
        </p:spPr>
        <p:txBody>
          <a:bodyPr anchor="t" rtlCol="false" tIns="0" lIns="0" bIns="0" rIns="0">
            <a:spAutoFit/>
          </a:bodyPr>
          <a:lstStyle/>
          <a:p>
            <a:pPr>
              <a:lnSpc>
                <a:spcPts val="9939"/>
              </a:lnSpc>
              <a:spcBef>
                <a:spcPct val="0"/>
              </a:spcBef>
            </a:pPr>
            <a:r>
              <a:rPr lang="en-US" sz="7099">
                <a:solidFill>
                  <a:srgbClr val="FFD900"/>
                </a:solidFill>
                <a:latin typeface="Public Sans Bold"/>
              </a:rPr>
              <a:t>Sự kiện (Event)</a:t>
            </a:r>
          </a:p>
        </p:txBody>
      </p:sp>
      <p:sp>
        <p:nvSpPr>
          <p:cNvPr name="TextBox 27" id="27"/>
          <p:cNvSpPr txBox="true"/>
          <p:nvPr/>
        </p:nvSpPr>
        <p:spPr>
          <a:xfrm rot="0">
            <a:off x="2000884" y="208476"/>
            <a:ext cx="55990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8</a:t>
            </a:r>
          </a:p>
        </p:txBody>
      </p:sp>
      <p:sp>
        <p:nvSpPr>
          <p:cNvPr name="TextBox 28" id="28"/>
          <p:cNvSpPr txBox="true"/>
          <p:nvPr/>
        </p:nvSpPr>
        <p:spPr>
          <a:xfrm rot="0">
            <a:off x="973666" y="2641500"/>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2</a:t>
            </a:r>
          </a:p>
        </p:txBody>
      </p:sp>
      <p:sp>
        <p:nvSpPr>
          <p:cNvPr name="TextBox 29" id="29"/>
          <p:cNvSpPr txBox="true"/>
          <p:nvPr/>
        </p:nvSpPr>
        <p:spPr>
          <a:xfrm rot="0">
            <a:off x="973666" y="4257611"/>
            <a:ext cx="9772025" cy="5637110"/>
          </a:xfrm>
          <a:prstGeom prst="rect">
            <a:avLst/>
          </a:prstGeom>
        </p:spPr>
        <p:txBody>
          <a:bodyPr anchor="t" rtlCol="false" tIns="0" lIns="0" bIns="0" rIns="0">
            <a:spAutoFit/>
          </a:bodyPr>
          <a:lstStyle/>
          <a:p>
            <a:pPr algn="just">
              <a:lnSpc>
                <a:spcPts val="4950"/>
              </a:lnSpc>
            </a:pPr>
            <a:r>
              <a:rPr lang="en-US" sz="3535">
                <a:solidFill>
                  <a:srgbClr val="FFFFFF"/>
                </a:solidFill>
                <a:latin typeface="Public Sans"/>
              </a:rPr>
              <a:t>+ Entry: sự kiện phát sinh khi đối đượng bắt đầu nhận trạng thái</a:t>
            </a:r>
          </a:p>
          <a:p>
            <a:pPr algn="just">
              <a:lnSpc>
                <a:spcPts val="4950"/>
              </a:lnSpc>
            </a:pPr>
          </a:p>
          <a:p>
            <a:pPr algn="just">
              <a:lnSpc>
                <a:spcPts val="4950"/>
              </a:lnSpc>
            </a:pPr>
            <a:r>
              <a:rPr lang="en-US" sz="3535">
                <a:solidFill>
                  <a:srgbClr val="FFFFFF"/>
                </a:solidFill>
                <a:latin typeface="Public Sans"/>
              </a:rPr>
              <a:t>+ Do: sự kiện phát sinh khi user thực hiện một hành động qua bàn phím/chuột</a:t>
            </a:r>
          </a:p>
          <a:p>
            <a:pPr algn="just">
              <a:lnSpc>
                <a:spcPts val="4950"/>
              </a:lnSpc>
            </a:pPr>
          </a:p>
          <a:p>
            <a:pPr algn="just">
              <a:lnSpc>
                <a:spcPts val="4950"/>
              </a:lnSpc>
            </a:pPr>
            <a:r>
              <a:rPr lang="en-US" sz="3535">
                <a:solidFill>
                  <a:srgbClr val="FFFFFF"/>
                </a:solidFill>
                <a:latin typeface="Public Sans"/>
              </a:rPr>
              <a:t>+ Exit: sự kiện phát sinh khi đối đượng kết thúc trạng thái </a:t>
            </a:r>
          </a:p>
          <a:p>
            <a:pPr algn="just">
              <a:lnSpc>
                <a:spcPts val="495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5" id="15"/>
          <p:cNvSpPr/>
          <p:nvPr/>
        </p:nvSpPr>
        <p:spPr>
          <a:xfrm flipH="false" flipV="false" rot="-5397101">
            <a:off x="717619" y="2472609"/>
            <a:ext cx="1720363" cy="1488896"/>
          </a:xfrm>
          <a:custGeom>
            <a:avLst/>
            <a:gdLst/>
            <a:ahLst/>
            <a:cxnLst/>
            <a:rect r="r" b="b" t="t" l="l"/>
            <a:pathLst>
              <a:path h="1488896" w="1720363">
                <a:moveTo>
                  <a:pt x="0" y="0"/>
                </a:moveTo>
                <a:lnTo>
                  <a:pt x="1720364" y="0"/>
                </a:lnTo>
                <a:lnTo>
                  <a:pt x="1720364" y="1488897"/>
                </a:lnTo>
                <a:lnTo>
                  <a:pt x="0" y="1488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936030" y="2476160"/>
            <a:ext cx="1283541" cy="1481795"/>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8" id="18"/>
          <p:cNvSpPr txBox="true"/>
          <p:nvPr/>
        </p:nvSpPr>
        <p:spPr>
          <a:xfrm rot="0">
            <a:off x="2676099" y="2526177"/>
            <a:ext cx="9278512" cy="1229360"/>
          </a:xfrm>
          <a:prstGeom prst="rect">
            <a:avLst/>
          </a:prstGeom>
        </p:spPr>
        <p:txBody>
          <a:bodyPr anchor="t" rtlCol="false" tIns="0" lIns="0" bIns="0" rIns="0">
            <a:spAutoFit/>
          </a:bodyPr>
          <a:lstStyle/>
          <a:p>
            <a:pPr>
              <a:lnSpc>
                <a:spcPts val="9939"/>
              </a:lnSpc>
              <a:spcBef>
                <a:spcPct val="0"/>
              </a:spcBef>
            </a:pPr>
            <a:r>
              <a:rPr lang="en-US" sz="7099">
                <a:solidFill>
                  <a:srgbClr val="FFD900"/>
                </a:solidFill>
                <a:latin typeface="Public Sans Bold"/>
              </a:rPr>
              <a:t>Hành động (Action)</a:t>
            </a:r>
          </a:p>
        </p:txBody>
      </p:sp>
      <p:sp>
        <p:nvSpPr>
          <p:cNvPr name="TextBox 19" id="19"/>
          <p:cNvSpPr txBox="true"/>
          <p:nvPr/>
        </p:nvSpPr>
        <p:spPr>
          <a:xfrm rot="0">
            <a:off x="2000884" y="208476"/>
            <a:ext cx="55990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9</a:t>
            </a:r>
          </a:p>
        </p:txBody>
      </p:sp>
      <p:sp>
        <p:nvSpPr>
          <p:cNvPr name="TextBox 20" id="20"/>
          <p:cNvSpPr txBox="true"/>
          <p:nvPr/>
        </p:nvSpPr>
        <p:spPr>
          <a:xfrm rot="0">
            <a:off x="973666" y="2641500"/>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1" id="21"/>
          <p:cNvSpPr txBox="true"/>
          <p:nvPr/>
        </p:nvSpPr>
        <p:spPr>
          <a:xfrm rot="0">
            <a:off x="1026216" y="4260077"/>
            <a:ext cx="16489471" cy="5090160"/>
          </a:xfrm>
          <a:prstGeom prst="rect">
            <a:avLst/>
          </a:prstGeom>
        </p:spPr>
        <p:txBody>
          <a:bodyPr anchor="t" rtlCol="false" tIns="0" lIns="0" bIns="0" rIns="0">
            <a:spAutoFit/>
          </a:bodyPr>
          <a:lstStyle/>
          <a:p>
            <a:pPr algn="just">
              <a:lnSpc>
                <a:spcPts val="5040"/>
              </a:lnSpc>
            </a:pPr>
            <a:r>
              <a:rPr lang="en-US" sz="3600">
                <a:solidFill>
                  <a:srgbClr val="FFFFFF"/>
                </a:solidFill>
                <a:latin typeface="Public Sans"/>
              </a:rPr>
              <a:t>+ Entry: hành động được thực hiện khi đối đượng bắt đầu nhận trạng thái</a:t>
            </a:r>
          </a:p>
          <a:p>
            <a:pPr algn="just">
              <a:lnSpc>
                <a:spcPts val="5040"/>
              </a:lnSpc>
            </a:pPr>
          </a:p>
          <a:p>
            <a:pPr algn="just">
              <a:lnSpc>
                <a:spcPts val="5040"/>
              </a:lnSpc>
            </a:pPr>
            <a:r>
              <a:rPr lang="en-US" sz="3600">
                <a:solidFill>
                  <a:srgbClr val="FFFFFF"/>
                </a:solidFill>
                <a:latin typeface="Public Sans"/>
              </a:rPr>
              <a:t>+ Do: các hành động có thể thực hiện với trạng thái</a:t>
            </a:r>
          </a:p>
          <a:p>
            <a:pPr algn="just">
              <a:lnSpc>
                <a:spcPts val="5040"/>
              </a:lnSpc>
            </a:pPr>
          </a:p>
          <a:p>
            <a:pPr algn="just">
              <a:lnSpc>
                <a:spcPts val="5040"/>
              </a:lnSpc>
            </a:pPr>
            <a:r>
              <a:rPr lang="en-US" sz="3600">
                <a:solidFill>
                  <a:srgbClr val="FFFFFF"/>
                </a:solidFill>
                <a:latin typeface="Public Sans"/>
              </a:rPr>
              <a:t>+ Exit: hành động được thực hiện khi đối đượng kết thúc trạng thái</a:t>
            </a:r>
          </a:p>
          <a:p>
            <a:pPr algn="just">
              <a:lnSpc>
                <a:spcPts val="5040"/>
              </a:lnSpc>
            </a:pPr>
          </a:p>
          <a:p>
            <a:pPr algn="just">
              <a:lnSpc>
                <a:spcPts val="5040"/>
              </a:lnSpc>
            </a:pPr>
            <a:r>
              <a:rPr lang="en-US" sz="3600">
                <a:solidFill>
                  <a:srgbClr val="FFFFFF"/>
                </a:solidFill>
                <a:latin typeface="Public Sans"/>
              </a:rPr>
              <a:t>+ Eventname: hành động diễn ra phản hồi một sự kiện bên ngoài </a:t>
            </a:r>
          </a:p>
          <a:p>
            <a:pPr algn="just">
              <a:lnSpc>
                <a:spcPts val="504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5" id="15"/>
          <p:cNvGrpSpPr/>
          <p:nvPr/>
        </p:nvGrpSpPr>
        <p:grpSpPr>
          <a:xfrm rot="0">
            <a:off x="6113221" y="9081961"/>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6759722" y="9081961"/>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7406223" y="9081961"/>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8052725" y="9081961"/>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sp>
        <p:nvSpPr>
          <p:cNvPr name="Freeform 23" id="23"/>
          <p:cNvSpPr/>
          <p:nvPr/>
        </p:nvSpPr>
        <p:spPr>
          <a:xfrm flipH="false" flipV="false" rot="-5397101">
            <a:off x="717619" y="2472609"/>
            <a:ext cx="1720363" cy="1488896"/>
          </a:xfrm>
          <a:custGeom>
            <a:avLst/>
            <a:gdLst/>
            <a:ahLst/>
            <a:cxnLst/>
            <a:rect r="r" b="b" t="t" l="l"/>
            <a:pathLst>
              <a:path h="1488896" w="1720363">
                <a:moveTo>
                  <a:pt x="0" y="0"/>
                </a:moveTo>
                <a:lnTo>
                  <a:pt x="1720364" y="0"/>
                </a:lnTo>
                <a:lnTo>
                  <a:pt x="1720364" y="1488897"/>
                </a:lnTo>
                <a:lnTo>
                  <a:pt x="0" y="1488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936030" y="2476160"/>
            <a:ext cx="1283541" cy="1481795"/>
            <a:chOff x="0" y="0"/>
            <a:chExt cx="1595120" cy="1841500"/>
          </a:xfrm>
        </p:grpSpPr>
        <p:sp>
          <p:nvSpPr>
            <p:cNvPr name="Freeform 25" id="2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26" id="26"/>
          <p:cNvSpPr/>
          <p:nvPr/>
        </p:nvSpPr>
        <p:spPr>
          <a:xfrm flipH="false" flipV="false" rot="0">
            <a:off x="15244513" y="284471"/>
            <a:ext cx="2463455" cy="2453832"/>
          </a:xfrm>
          <a:custGeom>
            <a:avLst/>
            <a:gdLst/>
            <a:ahLst/>
            <a:cxnLst/>
            <a:rect r="r" b="b" t="t" l="l"/>
            <a:pathLst>
              <a:path h="2453832" w="2463455">
                <a:moveTo>
                  <a:pt x="0" y="0"/>
                </a:moveTo>
                <a:lnTo>
                  <a:pt x="2463455" y="0"/>
                </a:lnTo>
                <a:lnTo>
                  <a:pt x="2463455" y="2453832"/>
                </a:lnTo>
                <a:lnTo>
                  <a:pt x="0" y="2453832"/>
                </a:lnTo>
                <a:lnTo>
                  <a:pt x="0" y="0"/>
                </a:lnTo>
                <a:close/>
              </a:path>
            </a:pathLst>
          </a:custGeom>
          <a:blipFill>
            <a:blip r:embed="rId4"/>
            <a:stretch>
              <a:fillRect l="0" t="0" r="0" b="0"/>
            </a:stretch>
          </a:blipFill>
        </p:spPr>
      </p:sp>
      <p:sp>
        <p:nvSpPr>
          <p:cNvPr name="TextBox 27" id="27"/>
          <p:cNvSpPr txBox="true"/>
          <p:nvPr/>
        </p:nvSpPr>
        <p:spPr>
          <a:xfrm rot="0">
            <a:off x="2676099" y="2526177"/>
            <a:ext cx="13044519" cy="1229360"/>
          </a:xfrm>
          <a:prstGeom prst="rect">
            <a:avLst/>
          </a:prstGeom>
        </p:spPr>
        <p:txBody>
          <a:bodyPr anchor="t" rtlCol="false" tIns="0" lIns="0" bIns="0" rIns="0">
            <a:spAutoFit/>
          </a:bodyPr>
          <a:lstStyle/>
          <a:p>
            <a:pPr>
              <a:lnSpc>
                <a:spcPts val="9939"/>
              </a:lnSpc>
              <a:spcBef>
                <a:spcPct val="0"/>
              </a:spcBef>
            </a:pPr>
            <a:r>
              <a:rPr lang="en-US" sz="7099">
                <a:solidFill>
                  <a:srgbClr val="FFD900"/>
                </a:solidFill>
                <a:latin typeface="Public Sans Bold"/>
              </a:rPr>
              <a:t>Mối liên hệ giữa các trạng thái</a:t>
            </a:r>
          </a:p>
        </p:txBody>
      </p:sp>
      <p:sp>
        <p:nvSpPr>
          <p:cNvPr name="TextBox 28" id="28"/>
          <p:cNvSpPr txBox="true"/>
          <p:nvPr/>
        </p:nvSpPr>
        <p:spPr>
          <a:xfrm rot="0">
            <a:off x="1952029" y="208476"/>
            <a:ext cx="74189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10</a:t>
            </a:r>
          </a:p>
        </p:txBody>
      </p:sp>
      <p:sp>
        <p:nvSpPr>
          <p:cNvPr name="TextBox 29" id="29"/>
          <p:cNvSpPr txBox="true"/>
          <p:nvPr/>
        </p:nvSpPr>
        <p:spPr>
          <a:xfrm rot="0">
            <a:off x="973666" y="2641500"/>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4</a:t>
            </a:r>
          </a:p>
        </p:txBody>
      </p:sp>
      <p:sp>
        <p:nvSpPr>
          <p:cNvPr name="TextBox 30" id="30"/>
          <p:cNvSpPr txBox="true"/>
          <p:nvPr/>
        </p:nvSpPr>
        <p:spPr>
          <a:xfrm rot="0">
            <a:off x="1028700" y="4432162"/>
            <a:ext cx="16489471" cy="4918075"/>
          </a:xfrm>
          <a:prstGeom prst="rect">
            <a:avLst/>
          </a:prstGeom>
        </p:spPr>
        <p:txBody>
          <a:bodyPr anchor="t" rtlCol="false" tIns="0" lIns="0" bIns="0" rIns="0">
            <a:spAutoFit/>
          </a:bodyPr>
          <a:lstStyle/>
          <a:p>
            <a:pPr algn="just">
              <a:lnSpc>
                <a:spcPts val="5599"/>
              </a:lnSpc>
            </a:pPr>
            <a:r>
              <a:rPr lang="en-US" sz="3999">
                <a:solidFill>
                  <a:srgbClr val="FFFFFF"/>
                </a:solidFill>
                <a:latin typeface="Public Sans"/>
              </a:rPr>
              <a:t>+ Event</a:t>
            </a:r>
          </a:p>
          <a:p>
            <a:pPr algn="just">
              <a:lnSpc>
                <a:spcPts val="5599"/>
              </a:lnSpc>
            </a:pPr>
          </a:p>
          <a:p>
            <a:pPr algn="just">
              <a:lnSpc>
                <a:spcPts val="5599"/>
              </a:lnSpc>
            </a:pPr>
            <a:r>
              <a:rPr lang="en-US" sz="3999">
                <a:solidFill>
                  <a:srgbClr val="FFFFFF"/>
                </a:solidFill>
                <a:latin typeface="Public Sans"/>
              </a:rPr>
              <a:t>+ Action</a:t>
            </a:r>
          </a:p>
          <a:p>
            <a:pPr algn="just">
              <a:lnSpc>
                <a:spcPts val="5599"/>
              </a:lnSpc>
            </a:pPr>
          </a:p>
          <a:p>
            <a:pPr algn="just">
              <a:lnSpc>
                <a:spcPts val="5599"/>
              </a:lnSpc>
            </a:pPr>
            <a:r>
              <a:rPr lang="en-US" sz="3999">
                <a:solidFill>
                  <a:srgbClr val="FFFFFF"/>
                </a:solidFill>
                <a:latin typeface="Public Sans"/>
              </a:rPr>
              <a:t>+ Condition: điều kiện cho phép chuyển từ trạng thái này sang trạng thái khác</a:t>
            </a:r>
          </a:p>
          <a:p>
            <a:pPr algn="just">
              <a:lnSpc>
                <a:spcPts val="55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89468" y="5847148"/>
            <a:ext cx="7666612" cy="76666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10857" y="-3226759"/>
            <a:ext cx="7666612" cy="76666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13607" y="368872"/>
            <a:ext cx="2370497" cy="659828"/>
            <a:chOff x="0" y="0"/>
            <a:chExt cx="624328" cy="173782"/>
          </a:xfrm>
        </p:grpSpPr>
        <p:sp>
          <p:nvSpPr>
            <p:cNvPr name="Freeform 9" id="9"/>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0" id="10"/>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914144" y="284471"/>
            <a:ext cx="828630" cy="828630"/>
            <a:chOff x="0" y="0"/>
            <a:chExt cx="6238240" cy="6238240"/>
          </a:xfrm>
        </p:grpSpPr>
        <p:sp>
          <p:nvSpPr>
            <p:cNvPr name="Freeform 12" id="12"/>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13" id="13"/>
          <p:cNvGrpSpPr/>
          <p:nvPr/>
        </p:nvGrpSpPr>
        <p:grpSpPr>
          <a:xfrm rot="0">
            <a:off x="14855031"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5" id="15"/>
          <p:cNvGrpSpPr/>
          <p:nvPr/>
        </p:nvGrpSpPr>
        <p:grpSpPr>
          <a:xfrm rot="0">
            <a:off x="15501533"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16148034"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16794535" y="802625"/>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1028700"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3" id="23"/>
          <p:cNvGrpSpPr/>
          <p:nvPr/>
        </p:nvGrpSpPr>
        <p:grpSpPr>
          <a:xfrm rot="0">
            <a:off x="1675201"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5" id="25"/>
          <p:cNvGrpSpPr/>
          <p:nvPr/>
        </p:nvGrpSpPr>
        <p:grpSpPr>
          <a:xfrm rot="0">
            <a:off x="2321703"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7" id="27"/>
          <p:cNvGrpSpPr/>
          <p:nvPr/>
        </p:nvGrpSpPr>
        <p:grpSpPr>
          <a:xfrm rot="0">
            <a:off x="2968204" y="8947824"/>
            <a:ext cx="464765" cy="536551"/>
            <a:chOff x="0" y="0"/>
            <a:chExt cx="1595120" cy="1841500"/>
          </a:xfrm>
        </p:grpSpPr>
        <p:sp>
          <p:nvSpPr>
            <p:cNvPr name="Freeform 28" id="2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9" id="29"/>
          <p:cNvGrpSpPr/>
          <p:nvPr/>
        </p:nvGrpSpPr>
        <p:grpSpPr>
          <a:xfrm rot="0">
            <a:off x="14663211" y="8990024"/>
            <a:ext cx="2798197" cy="659828"/>
            <a:chOff x="0" y="0"/>
            <a:chExt cx="3730929" cy="879770"/>
          </a:xfrm>
        </p:grpSpPr>
        <p:grpSp>
          <p:nvGrpSpPr>
            <p:cNvPr name="Group 30" id="30"/>
            <p:cNvGrpSpPr/>
            <p:nvPr/>
          </p:nvGrpSpPr>
          <p:grpSpPr>
            <a:xfrm rot="0">
              <a:off x="0" y="0"/>
              <a:ext cx="3730929" cy="879770"/>
              <a:chOff x="0" y="0"/>
              <a:chExt cx="736974" cy="173782"/>
            </a:xfrm>
          </p:grpSpPr>
          <p:sp>
            <p:nvSpPr>
              <p:cNvPr name="Freeform 31" id="31"/>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2" id="32"/>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0" y="0"/>
              <a:ext cx="1001692" cy="879770"/>
              <a:chOff x="0" y="0"/>
              <a:chExt cx="197865" cy="173782"/>
            </a:xfrm>
          </p:grpSpPr>
          <p:sp>
            <p:nvSpPr>
              <p:cNvPr name="Freeform 34" id="34"/>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5" id="35"/>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6" id="36"/>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TextBox 38" id="38"/>
          <p:cNvSpPr txBox="true"/>
          <p:nvPr/>
        </p:nvSpPr>
        <p:spPr>
          <a:xfrm rot="0">
            <a:off x="1914144" y="4142033"/>
            <a:ext cx="14698837" cy="1793384"/>
          </a:xfrm>
          <a:prstGeom prst="rect">
            <a:avLst/>
          </a:prstGeom>
        </p:spPr>
        <p:txBody>
          <a:bodyPr anchor="t" rtlCol="false" tIns="0" lIns="0" bIns="0" rIns="0">
            <a:spAutoFit/>
          </a:bodyPr>
          <a:lstStyle/>
          <a:p>
            <a:pPr algn="ctr">
              <a:lnSpc>
                <a:spcPts val="14552"/>
              </a:lnSpc>
              <a:spcBef>
                <a:spcPct val="0"/>
              </a:spcBef>
            </a:pPr>
            <a:r>
              <a:rPr lang="en-US" sz="10394">
                <a:solidFill>
                  <a:srgbClr val="FFFFFF"/>
                </a:solidFill>
                <a:latin typeface="Public Sans Bold"/>
              </a:rPr>
              <a:t>Cách vẽ State Diagram</a:t>
            </a:r>
          </a:p>
        </p:txBody>
      </p:sp>
      <p:sp>
        <p:nvSpPr>
          <p:cNvPr name="AutoShape 39" id="39"/>
          <p:cNvSpPr/>
          <p:nvPr/>
        </p:nvSpPr>
        <p:spPr>
          <a:xfrm rot="0">
            <a:off x="5484763" y="6036037"/>
            <a:ext cx="7318474" cy="0"/>
          </a:xfrm>
          <a:prstGeom prst="line">
            <a:avLst/>
          </a:prstGeom>
          <a:ln cap="flat" w="47625">
            <a:solidFill>
              <a:srgbClr val="FFD900"/>
            </a:solidFill>
            <a:prstDash val="solid"/>
            <a:headEnd type="none" len="sm" w="sm"/>
            <a:tailEnd type="none" len="sm" w="sm"/>
          </a:ln>
        </p:spPr>
      </p:sp>
      <p:sp>
        <p:nvSpPr>
          <p:cNvPr name="AutoShape 40" id="40"/>
          <p:cNvSpPr/>
          <p:nvPr/>
        </p:nvSpPr>
        <p:spPr>
          <a:xfrm rot="0">
            <a:off x="6633183" y="4203338"/>
            <a:ext cx="5021634" cy="0"/>
          </a:xfrm>
          <a:prstGeom prst="line">
            <a:avLst/>
          </a:prstGeom>
          <a:ln cap="flat" w="47625">
            <a:solidFill>
              <a:srgbClr val="FFD900"/>
            </a:solidFill>
            <a:prstDash val="solid"/>
            <a:headEnd type="none" len="sm" w="sm"/>
            <a:tailEnd type="none" len="sm" w="sm"/>
          </a:ln>
        </p:spPr>
      </p:sp>
      <p:grpSp>
        <p:nvGrpSpPr>
          <p:cNvPr name="Group 41" id="41"/>
          <p:cNvGrpSpPr/>
          <p:nvPr/>
        </p:nvGrpSpPr>
        <p:grpSpPr>
          <a:xfrm rot="0">
            <a:off x="1970111" y="4361640"/>
            <a:ext cx="1042894" cy="104289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15274995" y="4882466"/>
            <a:ext cx="1042894" cy="104289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47" id="47"/>
          <p:cNvSpPr/>
          <p:nvPr/>
        </p:nvSpPr>
        <p:spPr>
          <a:xfrm flipH="false" flipV="false" rot="0">
            <a:off x="7359598" y="631925"/>
            <a:ext cx="3807927" cy="3807927"/>
          </a:xfrm>
          <a:custGeom>
            <a:avLst/>
            <a:gdLst/>
            <a:ahLst/>
            <a:cxnLst/>
            <a:rect r="r" b="b" t="t" l="l"/>
            <a:pathLst>
              <a:path h="3807927" w="3807927">
                <a:moveTo>
                  <a:pt x="0" y="0"/>
                </a:moveTo>
                <a:lnTo>
                  <a:pt x="3807928" y="0"/>
                </a:lnTo>
                <a:lnTo>
                  <a:pt x="3807928" y="3807927"/>
                </a:lnTo>
                <a:lnTo>
                  <a:pt x="0" y="3807927"/>
                </a:lnTo>
                <a:lnTo>
                  <a:pt x="0" y="0"/>
                </a:lnTo>
                <a:close/>
              </a:path>
            </a:pathLst>
          </a:custGeom>
          <a:blipFill>
            <a:blip r:embed="rId4"/>
            <a:stretch>
              <a:fillRect l="0" t="0" r="0" b="0"/>
            </a:stretch>
          </a:blipFill>
        </p:spPr>
      </p:sp>
      <p:sp>
        <p:nvSpPr>
          <p:cNvPr name="TextBox 48" id="48"/>
          <p:cNvSpPr txBox="true"/>
          <p:nvPr/>
        </p:nvSpPr>
        <p:spPr>
          <a:xfrm rot="0">
            <a:off x="1952029" y="208476"/>
            <a:ext cx="74189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11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sp>
        <p:nvSpPr>
          <p:cNvPr name="Freeform 7" id="7"/>
          <p:cNvSpPr/>
          <p:nvPr/>
        </p:nvSpPr>
        <p:spPr>
          <a:xfrm flipH="false" flipV="false" rot="-5397101">
            <a:off x="913692" y="1663803"/>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132103" y="1667353"/>
            <a:ext cx="1283541" cy="1481795"/>
            <a:chOff x="0" y="0"/>
            <a:chExt cx="1595120" cy="1841500"/>
          </a:xfrm>
        </p:grpSpPr>
        <p:sp>
          <p:nvSpPr>
            <p:cNvPr name="Freeform 9" id="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0" id="10"/>
          <p:cNvSpPr txBox="true"/>
          <p:nvPr/>
        </p:nvSpPr>
        <p:spPr>
          <a:xfrm rot="0">
            <a:off x="2872171" y="1755471"/>
            <a:ext cx="9278512" cy="995679"/>
          </a:xfrm>
          <a:prstGeom prst="rect">
            <a:avLst/>
          </a:prstGeom>
        </p:spPr>
        <p:txBody>
          <a:bodyPr anchor="t" rtlCol="false" tIns="0" lIns="0" bIns="0" rIns="0">
            <a:spAutoFit/>
          </a:bodyPr>
          <a:lstStyle/>
          <a:p>
            <a:pPr>
              <a:lnSpc>
                <a:spcPts val="8120"/>
              </a:lnSpc>
              <a:spcBef>
                <a:spcPct val="0"/>
              </a:spcBef>
            </a:pPr>
            <a:r>
              <a:rPr lang="en-US" sz="5800">
                <a:solidFill>
                  <a:srgbClr val="FFD900"/>
                </a:solidFill>
                <a:latin typeface="Public Sans Bold"/>
              </a:rPr>
              <a:t>Vẽ điểm bắt đầu</a:t>
            </a:r>
          </a:p>
        </p:txBody>
      </p:sp>
      <p:sp>
        <p:nvSpPr>
          <p:cNvPr name="TextBox 11" id="11"/>
          <p:cNvSpPr txBox="true"/>
          <p:nvPr/>
        </p:nvSpPr>
        <p:spPr>
          <a:xfrm rot="0">
            <a:off x="1169739" y="1832694"/>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1</a:t>
            </a:r>
          </a:p>
        </p:txBody>
      </p:sp>
      <p:sp>
        <p:nvSpPr>
          <p:cNvPr name="Freeform 12" id="12"/>
          <p:cNvSpPr/>
          <p:nvPr/>
        </p:nvSpPr>
        <p:spPr>
          <a:xfrm flipH="false" flipV="false" rot="-5397101">
            <a:off x="913692" y="3888770"/>
            <a:ext cx="1720363" cy="1488896"/>
          </a:xfrm>
          <a:custGeom>
            <a:avLst/>
            <a:gdLst/>
            <a:ahLst/>
            <a:cxnLst/>
            <a:rect r="r" b="b" t="t" l="l"/>
            <a:pathLst>
              <a:path h="1488896" w="1720363">
                <a:moveTo>
                  <a:pt x="0" y="0"/>
                </a:moveTo>
                <a:lnTo>
                  <a:pt x="1720363" y="0"/>
                </a:lnTo>
                <a:lnTo>
                  <a:pt x="1720363" y="1488897"/>
                </a:lnTo>
                <a:lnTo>
                  <a:pt x="0" y="1488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132103" y="3892321"/>
            <a:ext cx="1283541" cy="1481795"/>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2872171" y="3980438"/>
            <a:ext cx="9278512" cy="995680"/>
          </a:xfrm>
          <a:prstGeom prst="rect">
            <a:avLst/>
          </a:prstGeom>
        </p:spPr>
        <p:txBody>
          <a:bodyPr anchor="t" rtlCol="false" tIns="0" lIns="0" bIns="0" rIns="0">
            <a:spAutoFit/>
          </a:bodyPr>
          <a:lstStyle/>
          <a:p>
            <a:pPr>
              <a:lnSpc>
                <a:spcPts val="8119"/>
              </a:lnSpc>
              <a:spcBef>
                <a:spcPct val="0"/>
              </a:spcBef>
            </a:pPr>
            <a:r>
              <a:rPr lang="en-US" sz="5799">
                <a:solidFill>
                  <a:srgbClr val="FFD900"/>
                </a:solidFill>
                <a:latin typeface="Public Sans Bold"/>
              </a:rPr>
              <a:t>Vẽ điểm kết thúc</a:t>
            </a:r>
          </a:p>
        </p:txBody>
      </p:sp>
      <p:sp>
        <p:nvSpPr>
          <p:cNvPr name="TextBox 16" id="16"/>
          <p:cNvSpPr txBox="true"/>
          <p:nvPr/>
        </p:nvSpPr>
        <p:spPr>
          <a:xfrm rot="0">
            <a:off x="1169739" y="40576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2</a:t>
            </a:r>
          </a:p>
        </p:txBody>
      </p:sp>
      <p:sp>
        <p:nvSpPr>
          <p:cNvPr name="Freeform 17" id="17"/>
          <p:cNvSpPr/>
          <p:nvPr/>
        </p:nvSpPr>
        <p:spPr>
          <a:xfrm flipH="false" flipV="false" rot="-5397101">
            <a:off x="913692" y="6115214"/>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132103" y="6118764"/>
            <a:ext cx="1283541" cy="1481795"/>
            <a:chOff x="0" y="0"/>
            <a:chExt cx="1595120" cy="1841500"/>
          </a:xfrm>
        </p:grpSpPr>
        <p:sp>
          <p:nvSpPr>
            <p:cNvPr name="Freeform 19" id="1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20" id="20"/>
          <p:cNvSpPr txBox="true"/>
          <p:nvPr/>
        </p:nvSpPr>
        <p:spPr>
          <a:xfrm rot="0">
            <a:off x="2872171" y="5696091"/>
            <a:ext cx="14687408" cy="2024380"/>
          </a:xfrm>
          <a:prstGeom prst="rect">
            <a:avLst/>
          </a:prstGeom>
        </p:spPr>
        <p:txBody>
          <a:bodyPr anchor="t" rtlCol="false" tIns="0" lIns="0" bIns="0" rIns="0">
            <a:spAutoFit/>
          </a:bodyPr>
          <a:lstStyle/>
          <a:p>
            <a:pPr>
              <a:lnSpc>
                <a:spcPts val="8119"/>
              </a:lnSpc>
              <a:spcBef>
                <a:spcPct val="0"/>
              </a:spcBef>
            </a:pPr>
            <a:r>
              <a:rPr lang="en-US" sz="5799">
                <a:solidFill>
                  <a:srgbClr val="FFD900"/>
                </a:solidFill>
                <a:latin typeface="Public Sans Bold"/>
              </a:rPr>
              <a:t>Xác định các bước chuyển trạng thái (State transition)</a:t>
            </a:r>
          </a:p>
        </p:txBody>
      </p:sp>
      <p:sp>
        <p:nvSpPr>
          <p:cNvPr name="TextBox 21" id="21"/>
          <p:cNvSpPr txBox="true"/>
          <p:nvPr/>
        </p:nvSpPr>
        <p:spPr>
          <a:xfrm rot="0">
            <a:off x="1169739" y="6284105"/>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2" id="22"/>
          <p:cNvSpPr txBox="true"/>
          <p:nvPr/>
        </p:nvSpPr>
        <p:spPr>
          <a:xfrm rot="0">
            <a:off x="7018055" y="254572"/>
            <a:ext cx="9278512" cy="995679"/>
          </a:xfrm>
          <a:prstGeom prst="rect">
            <a:avLst/>
          </a:prstGeom>
        </p:spPr>
        <p:txBody>
          <a:bodyPr anchor="t" rtlCol="false" tIns="0" lIns="0" bIns="0" rIns="0">
            <a:spAutoFit/>
          </a:bodyPr>
          <a:lstStyle/>
          <a:p>
            <a:pPr>
              <a:lnSpc>
                <a:spcPts val="8120"/>
              </a:lnSpc>
              <a:spcBef>
                <a:spcPct val="0"/>
              </a:spcBef>
            </a:pPr>
            <a:r>
              <a:rPr lang="en-US" sz="5800">
                <a:solidFill>
                  <a:srgbClr val="F6F6F6"/>
                </a:solidFill>
                <a:latin typeface="Public Sans Bold"/>
              </a:rPr>
              <a:t>GỒM 4 BƯỚC: </a:t>
            </a:r>
          </a:p>
        </p:txBody>
      </p:sp>
      <p:sp>
        <p:nvSpPr>
          <p:cNvPr name="TextBox 23" id="23"/>
          <p:cNvSpPr txBox="true"/>
          <p:nvPr/>
        </p:nvSpPr>
        <p:spPr>
          <a:xfrm rot="0">
            <a:off x="1952029" y="208476"/>
            <a:ext cx="74189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12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1019599" y="3640952"/>
            <a:ext cx="16489471" cy="6366510"/>
          </a:xfrm>
          <a:prstGeom prst="rect">
            <a:avLst/>
          </a:prstGeom>
        </p:spPr>
        <p:txBody>
          <a:bodyPr anchor="t" rtlCol="false" tIns="0" lIns="0" bIns="0" rIns="0">
            <a:spAutoFit/>
          </a:bodyPr>
          <a:lstStyle/>
          <a:p>
            <a:pPr algn="just" marL="777242" indent="-388621" lvl="1">
              <a:lnSpc>
                <a:spcPts val="5040"/>
              </a:lnSpc>
              <a:buFont typeface="Arial"/>
              <a:buChar char="•"/>
            </a:pPr>
            <a:r>
              <a:rPr lang="en-US" sz="3600">
                <a:solidFill>
                  <a:srgbClr val="FFFFFF"/>
                </a:solidFill>
                <a:latin typeface="Public Sans Bold"/>
              </a:rPr>
              <a:t>Vậy transition là gì?</a:t>
            </a:r>
          </a:p>
          <a:p>
            <a:pPr algn="just">
              <a:lnSpc>
                <a:spcPts val="5040"/>
              </a:lnSpc>
            </a:pPr>
          </a:p>
          <a:p>
            <a:pPr algn="just">
              <a:lnSpc>
                <a:spcPts val="5040"/>
              </a:lnSpc>
            </a:pPr>
            <a:r>
              <a:rPr lang="en-US" sz="3600">
                <a:solidFill>
                  <a:srgbClr val="FFFFFF"/>
                </a:solidFill>
                <a:latin typeface="Public Sans"/>
              </a:rPr>
              <a:t>Transition là sự thay đổi trạng thái, kí hiệu bằng dấu mũi tên</a:t>
            </a:r>
          </a:p>
          <a:p>
            <a:pPr algn="just">
              <a:lnSpc>
                <a:spcPts val="5040"/>
              </a:lnSpc>
            </a:pPr>
          </a:p>
          <a:p>
            <a:pPr algn="just">
              <a:lnSpc>
                <a:spcPts val="5040"/>
              </a:lnSpc>
            </a:pPr>
            <a:r>
              <a:rPr lang="en-US" sz="3600">
                <a:solidFill>
                  <a:srgbClr val="FFFFFF"/>
                </a:solidFill>
                <a:latin typeface="Public Sans"/>
              </a:rPr>
              <a:t>Đi cùng với transition là transition name: một sự kiện kích hoạt một transition, thường được viết bên cạnh transition</a:t>
            </a:r>
          </a:p>
          <a:p>
            <a:pPr algn="just">
              <a:lnSpc>
                <a:spcPts val="5040"/>
              </a:lnSpc>
            </a:pPr>
          </a:p>
          <a:p>
            <a:pPr algn="just">
              <a:lnSpc>
                <a:spcPts val="5040"/>
              </a:lnSpc>
            </a:pPr>
            <a:r>
              <a:rPr lang="en-US" sz="3600">
                <a:solidFill>
                  <a:srgbClr val="FFFFFF"/>
                </a:solidFill>
                <a:latin typeface="Public Sans"/>
              </a:rPr>
              <a:t>Transition activity/Action-Expression: một sự kiện luôn xảy ra khi transition xảy ra, được viết sau dấu “/”</a:t>
            </a:r>
          </a:p>
          <a:p>
            <a:pPr algn="just">
              <a:lnSpc>
                <a:spcPts val="5040"/>
              </a:lnSpc>
              <a:spcBef>
                <a:spcPct val="0"/>
              </a:spcBef>
            </a:pPr>
          </a:p>
        </p:txBody>
      </p:sp>
      <p:sp>
        <p:nvSpPr>
          <p:cNvPr name="Freeform 16" id="16"/>
          <p:cNvSpPr/>
          <p:nvPr/>
        </p:nvSpPr>
        <p:spPr>
          <a:xfrm flipH="false" flipV="false" rot="-5397101">
            <a:off x="763552" y="1721370"/>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981963" y="1724921"/>
            <a:ext cx="1283541" cy="1481795"/>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9" id="19"/>
          <p:cNvSpPr txBox="true"/>
          <p:nvPr/>
        </p:nvSpPr>
        <p:spPr>
          <a:xfrm rot="0">
            <a:off x="2722032" y="1302247"/>
            <a:ext cx="14687408" cy="2024380"/>
          </a:xfrm>
          <a:prstGeom prst="rect">
            <a:avLst/>
          </a:prstGeom>
        </p:spPr>
        <p:txBody>
          <a:bodyPr anchor="t" rtlCol="false" tIns="0" lIns="0" bIns="0" rIns="0">
            <a:spAutoFit/>
          </a:bodyPr>
          <a:lstStyle/>
          <a:p>
            <a:pPr>
              <a:lnSpc>
                <a:spcPts val="8119"/>
              </a:lnSpc>
              <a:spcBef>
                <a:spcPct val="0"/>
              </a:spcBef>
            </a:pPr>
            <a:r>
              <a:rPr lang="en-US" sz="5799">
                <a:solidFill>
                  <a:srgbClr val="FFD900"/>
                </a:solidFill>
                <a:latin typeface="Public Sans Bold"/>
              </a:rPr>
              <a:t>Xác định các bước chuyển trạng thái (State transition)</a:t>
            </a:r>
          </a:p>
        </p:txBody>
      </p:sp>
      <p:sp>
        <p:nvSpPr>
          <p:cNvPr name="TextBox 20" id="20"/>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1" id="21"/>
          <p:cNvSpPr txBox="true"/>
          <p:nvPr/>
        </p:nvSpPr>
        <p:spPr>
          <a:xfrm rot="0">
            <a:off x="1923454" y="208476"/>
            <a:ext cx="74189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5" id="15"/>
          <p:cNvSpPr/>
          <p:nvPr/>
        </p:nvSpPr>
        <p:spPr>
          <a:xfrm flipH="false" flipV="false" rot="-5397101">
            <a:off x="763552" y="1721370"/>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981963" y="1724921"/>
            <a:ext cx="1283541" cy="1481795"/>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8" id="18"/>
          <p:cNvSpPr/>
          <p:nvPr/>
        </p:nvSpPr>
        <p:spPr>
          <a:xfrm flipH="false" flipV="false" rot="0">
            <a:off x="3291704" y="3784681"/>
            <a:ext cx="11704591" cy="5902315"/>
          </a:xfrm>
          <a:custGeom>
            <a:avLst/>
            <a:gdLst/>
            <a:ahLst/>
            <a:cxnLst/>
            <a:rect r="r" b="b" t="t" l="l"/>
            <a:pathLst>
              <a:path h="5902315" w="11704591">
                <a:moveTo>
                  <a:pt x="0" y="0"/>
                </a:moveTo>
                <a:lnTo>
                  <a:pt x="11704592" y="0"/>
                </a:lnTo>
                <a:lnTo>
                  <a:pt x="11704592" y="5902315"/>
                </a:lnTo>
                <a:lnTo>
                  <a:pt x="0" y="5902315"/>
                </a:lnTo>
                <a:lnTo>
                  <a:pt x="0" y="0"/>
                </a:lnTo>
                <a:close/>
              </a:path>
            </a:pathLst>
          </a:custGeom>
          <a:blipFill>
            <a:blip r:embed="rId4"/>
            <a:stretch>
              <a:fillRect l="0" t="0" r="0" b="0"/>
            </a:stretch>
          </a:blipFill>
        </p:spPr>
      </p:sp>
      <p:sp>
        <p:nvSpPr>
          <p:cNvPr name="TextBox 19" id="19"/>
          <p:cNvSpPr txBox="true"/>
          <p:nvPr/>
        </p:nvSpPr>
        <p:spPr>
          <a:xfrm rot="0">
            <a:off x="2722032" y="1302247"/>
            <a:ext cx="14687408" cy="2024380"/>
          </a:xfrm>
          <a:prstGeom prst="rect">
            <a:avLst/>
          </a:prstGeom>
        </p:spPr>
        <p:txBody>
          <a:bodyPr anchor="t" rtlCol="false" tIns="0" lIns="0" bIns="0" rIns="0">
            <a:spAutoFit/>
          </a:bodyPr>
          <a:lstStyle/>
          <a:p>
            <a:pPr>
              <a:lnSpc>
                <a:spcPts val="8119"/>
              </a:lnSpc>
              <a:spcBef>
                <a:spcPct val="0"/>
              </a:spcBef>
            </a:pPr>
            <a:r>
              <a:rPr lang="en-US" sz="5799">
                <a:solidFill>
                  <a:srgbClr val="FFD900"/>
                </a:solidFill>
                <a:latin typeface="Public Sans Bold"/>
              </a:rPr>
              <a:t>Xác định các bước chuyển trạng thái (State transition)</a:t>
            </a:r>
          </a:p>
        </p:txBody>
      </p:sp>
      <p:sp>
        <p:nvSpPr>
          <p:cNvPr name="TextBox 20" id="20"/>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1" id="21"/>
          <p:cNvSpPr txBox="true"/>
          <p:nvPr/>
        </p:nvSpPr>
        <p:spPr>
          <a:xfrm rot="0">
            <a:off x="1923454" y="208476"/>
            <a:ext cx="74189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14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1019599" y="3640952"/>
            <a:ext cx="16489471" cy="6366510"/>
          </a:xfrm>
          <a:prstGeom prst="rect">
            <a:avLst/>
          </a:prstGeom>
        </p:spPr>
        <p:txBody>
          <a:bodyPr anchor="t" rtlCol="false" tIns="0" lIns="0" bIns="0" rIns="0">
            <a:spAutoFit/>
          </a:bodyPr>
          <a:lstStyle/>
          <a:p>
            <a:pPr algn="just" marL="777242" indent="-388621" lvl="1">
              <a:lnSpc>
                <a:spcPts val="5040"/>
              </a:lnSpc>
              <a:buFont typeface="Arial"/>
              <a:buChar char="•"/>
            </a:pPr>
            <a:r>
              <a:rPr lang="en-US" sz="3600">
                <a:solidFill>
                  <a:srgbClr val="FFFFFF"/>
                </a:solidFill>
                <a:latin typeface="Public Sans Bold"/>
              </a:rPr>
              <a:t>Bên cạnh đó còn một số thành phần như sau</a:t>
            </a:r>
          </a:p>
          <a:p>
            <a:pPr algn="just">
              <a:lnSpc>
                <a:spcPts val="5040"/>
              </a:lnSpc>
            </a:pPr>
          </a:p>
          <a:p>
            <a:pPr algn="just">
              <a:lnSpc>
                <a:spcPts val="5040"/>
              </a:lnSpc>
            </a:pPr>
            <a:r>
              <a:rPr lang="en-US" sz="3600">
                <a:solidFill>
                  <a:srgbClr val="FFFFFF"/>
                </a:solidFill>
                <a:latin typeface="Public Sans"/>
              </a:rPr>
              <a:t>Guard: Một điều kiện phải đúng để chuyển trạng thái có thể xảy ra. Guard được hiển thị trong dấu ngoặc vuông ([điều kiện guard]). Một guard giốngs sự kiện ở chỗ cả hai đều xác định liệu một chuyển trạng thái có thể xảy ra hay không.</a:t>
            </a:r>
          </a:p>
          <a:p>
            <a:pPr algn="just">
              <a:lnSpc>
                <a:spcPts val="5040"/>
              </a:lnSpc>
            </a:pPr>
          </a:p>
          <a:p>
            <a:pPr algn="just">
              <a:lnSpc>
                <a:spcPts val="5040"/>
              </a:lnSpc>
            </a:pPr>
            <a:r>
              <a:rPr lang="en-US" sz="3600">
                <a:solidFill>
                  <a:srgbClr val="FFFFFF"/>
                </a:solidFill>
                <a:latin typeface="Public Sans"/>
              </a:rPr>
              <a:t>Choice: Tương tự như Decision trong biểu đồ hoạt động. Được biểu diễn bằng biểu tượng hình kim cương.</a:t>
            </a:r>
          </a:p>
          <a:p>
            <a:pPr algn="just">
              <a:lnSpc>
                <a:spcPts val="5040"/>
              </a:lnSpc>
              <a:spcBef>
                <a:spcPct val="0"/>
              </a:spcBef>
            </a:pPr>
          </a:p>
        </p:txBody>
      </p:sp>
      <p:sp>
        <p:nvSpPr>
          <p:cNvPr name="Freeform 16" id="16"/>
          <p:cNvSpPr/>
          <p:nvPr/>
        </p:nvSpPr>
        <p:spPr>
          <a:xfrm flipH="false" flipV="false" rot="-5397101">
            <a:off x="763552" y="1721370"/>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981963" y="1724921"/>
            <a:ext cx="1283541" cy="1481795"/>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9" id="19"/>
          <p:cNvSpPr txBox="true"/>
          <p:nvPr/>
        </p:nvSpPr>
        <p:spPr>
          <a:xfrm rot="0">
            <a:off x="2722032" y="1302247"/>
            <a:ext cx="14687408" cy="2024380"/>
          </a:xfrm>
          <a:prstGeom prst="rect">
            <a:avLst/>
          </a:prstGeom>
        </p:spPr>
        <p:txBody>
          <a:bodyPr anchor="t" rtlCol="false" tIns="0" lIns="0" bIns="0" rIns="0">
            <a:spAutoFit/>
          </a:bodyPr>
          <a:lstStyle/>
          <a:p>
            <a:pPr>
              <a:lnSpc>
                <a:spcPts val="8119"/>
              </a:lnSpc>
              <a:spcBef>
                <a:spcPct val="0"/>
              </a:spcBef>
            </a:pPr>
            <a:r>
              <a:rPr lang="en-US" sz="5799">
                <a:solidFill>
                  <a:srgbClr val="FFD900"/>
                </a:solidFill>
                <a:latin typeface="Public Sans Bold"/>
              </a:rPr>
              <a:t>Xác định các bước chuyển trạng thái (State transition)</a:t>
            </a:r>
          </a:p>
        </p:txBody>
      </p:sp>
      <p:sp>
        <p:nvSpPr>
          <p:cNvPr name="TextBox 20" id="20"/>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1" id="21"/>
          <p:cNvSpPr txBox="true"/>
          <p:nvPr/>
        </p:nvSpPr>
        <p:spPr>
          <a:xfrm rot="0">
            <a:off x="1923454" y="208476"/>
            <a:ext cx="74189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5" id="15"/>
          <p:cNvSpPr/>
          <p:nvPr/>
        </p:nvSpPr>
        <p:spPr>
          <a:xfrm flipH="false" flipV="false" rot="-5397101">
            <a:off x="763552" y="1721370"/>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981963" y="1724921"/>
            <a:ext cx="1283541" cy="1481795"/>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8" id="18"/>
          <p:cNvSpPr/>
          <p:nvPr/>
        </p:nvSpPr>
        <p:spPr>
          <a:xfrm flipH="false" flipV="false" rot="0">
            <a:off x="3682401" y="3536177"/>
            <a:ext cx="10247573" cy="6087234"/>
          </a:xfrm>
          <a:custGeom>
            <a:avLst/>
            <a:gdLst/>
            <a:ahLst/>
            <a:cxnLst/>
            <a:rect r="r" b="b" t="t" l="l"/>
            <a:pathLst>
              <a:path h="6087234" w="10247573">
                <a:moveTo>
                  <a:pt x="0" y="0"/>
                </a:moveTo>
                <a:lnTo>
                  <a:pt x="10247573" y="0"/>
                </a:lnTo>
                <a:lnTo>
                  <a:pt x="10247573" y="6087234"/>
                </a:lnTo>
                <a:lnTo>
                  <a:pt x="0" y="6087234"/>
                </a:lnTo>
                <a:lnTo>
                  <a:pt x="0" y="0"/>
                </a:lnTo>
                <a:close/>
              </a:path>
            </a:pathLst>
          </a:custGeom>
          <a:blipFill>
            <a:blip r:embed="rId4"/>
            <a:stretch>
              <a:fillRect l="0" t="0" r="0" b="0"/>
            </a:stretch>
          </a:blipFill>
        </p:spPr>
      </p:sp>
      <p:sp>
        <p:nvSpPr>
          <p:cNvPr name="TextBox 19" id="19"/>
          <p:cNvSpPr txBox="true"/>
          <p:nvPr/>
        </p:nvSpPr>
        <p:spPr>
          <a:xfrm rot="0">
            <a:off x="2722032" y="1302247"/>
            <a:ext cx="14687408" cy="2024380"/>
          </a:xfrm>
          <a:prstGeom prst="rect">
            <a:avLst/>
          </a:prstGeom>
        </p:spPr>
        <p:txBody>
          <a:bodyPr anchor="t" rtlCol="false" tIns="0" lIns="0" bIns="0" rIns="0">
            <a:spAutoFit/>
          </a:bodyPr>
          <a:lstStyle/>
          <a:p>
            <a:pPr>
              <a:lnSpc>
                <a:spcPts val="8119"/>
              </a:lnSpc>
              <a:spcBef>
                <a:spcPct val="0"/>
              </a:spcBef>
            </a:pPr>
            <a:r>
              <a:rPr lang="en-US" sz="5799">
                <a:solidFill>
                  <a:srgbClr val="FFD900"/>
                </a:solidFill>
                <a:latin typeface="Public Sans Bold"/>
              </a:rPr>
              <a:t>Xác định các bước chuyển trạng thái (State transition)</a:t>
            </a:r>
          </a:p>
        </p:txBody>
      </p:sp>
      <p:sp>
        <p:nvSpPr>
          <p:cNvPr name="TextBox 20" id="20"/>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1" id="21"/>
          <p:cNvSpPr txBox="true"/>
          <p:nvPr/>
        </p:nvSpPr>
        <p:spPr>
          <a:xfrm rot="0">
            <a:off x="1923454" y="208476"/>
            <a:ext cx="74189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1019599" y="3640952"/>
            <a:ext cx="16489471" cy="4604385"/>
          </a:xfrm>
          <a:prstGeom prst="rect">
            <a:avLst/>
          </a:prstGeom>
        </p:spPr>
        <p:txBody>
          <a:bodyPr anchor="t" rtlCol="false" tIns="0" lIns="0" bIns="0" rIns="0">
            <a:spAutoFit/>
          </a:bodyPr>
          <a:lstStyle/>
          <a:p>
            <a:pPr algn="just" marL="777242" indent="-388621" lvl="1">
              <a:lnSpc>
                <a:spcPts val="5040"/>
              </a:lnSpc>
              <a:buFont typeface="Arial"/>
              <a:buChar char="•"/>
            </a:pPr>
            <a:r>
              <a:rPr lang="en-US" sz="3600">
                <a:solidFill>
                  <a:srgbClr val="FFFFFF"/>
                </a:solidFill>
                <a:latin typeface="Public Sans Bold"/>
              </a:rPr>
              <a:t>Ở một số tài liệu bạn sẽ thấy các thành phần của transition có dạng: </a:t>
            </a:r>
          </a:p>
          <a:p>
            <a:pPr algn="ctr">
              <a:lnSpc>
                <a:spcPts val="5040"/>
              </a:lnSpc>
            </a:pPr>
          </a:p>
          <a:p>
            <a:pPr algn="ctr">
              <a:lnSpc>
                <a:spcPts val="6299"/>
              </a:lnSpc>
            </a:pPr>
            <a:r>
              <a:rPr lang="en-US" sz="4499">
                <a:solidFill>
                  <a:srgbClr val="FFFFFF"/>
                </a:solidFill>
                <a:latin typeface="Public Sans Bold"/>
              </a:rPr>
              <a:t>trigger-signature [guard]/activity.</a:t>
            </a:r>
          </a:p>
          <a:p>
            <a:pPr algn="just">
              <a:lnSpc>
                <a:spcPts val="5040"/>
              </a:lnSpc>
            </a:pPr>
          </a:p>
          <a:p>
            <a:pPr algn="just">
              <a:lnSpc>
                <a:spcPts val="5040"/>
              </a:lnSpc>
            </a:pPr>
            <a:r>
              <a:rPr lang="en-US" sz="3600">
                <a:solidFill>
                  <a:srgbClr val="FFFFFF"/>
                </a:solidFill>
                <a:latin typeface="Public Sans"/>
              </a:rPr>
              <a:t>Với trigger-signature là transition name, [guard], và activity là transition activity</a:t>
            </a:r>
          </a:p>
          <a:p>
            <a:pPr algn="just">
              <a:lnSpc>
                <a:spcPts val="5040"/>
              </a:lnSpc>
              <a:spcBef>
                <a:spcPct val="0"/>
              </a:spcBef>
            </a:pPr>
          </a:p>
        </p:txBody>
      </p:sp>
      <p:sp>
        <p:nvSpPr>
          <p:cNvPr name="Freeform 16" id="16"/>
          <p:cNvSpPr/>
          <p:nvPr/>
        </p:nvSpPr>
        <p:spPr>
          <a:xfrm flipH="false" flipV="false" rot="-5397101">
            <a:off x="763552" y="1721370"/>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981963" y="1724921"/>
            <a:ext cx="1283541" cy="1481795"/>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9" id="19"/>
          <p:cNvSpPr txBox="true"/>
          <p:nvPr/>
        </p:nvSpPr>
        <p:spPr>
          <a:xfrm rot="0">
            <a:off x="2722032" y="1302247"/>
            <a:ext cx="14687408" cy="2024380"/>
          </a:xfrm>
          <a:prstGeom prst="rect">
            <a:avLst/>
          </a:prstGeom>
        </p:spPr>
        <p:txBody>
          <a:bodyPr anchor="t" rtlCol="false" tIns="0" lIns="0" bIns="0" rIns="0">
            <a:spAutoFit/>
          </a:bodyPr>
          <a:lstStyle/>
          <a:p>
            <a:pPr>
              <a:lnSpc>
                <a:spcPts val="8119"/>
              </a:lnSpc>
              <a:spcBef>
                <a:spcPct val="0"/>
              </a:spcBef>
            </a:pPr>
            <a:r>
              <a:rPr lang="en-US" sz="5799">
                <a:solidFill>
                  <a:srgbClr val="FFD900"/>
                </a:solidFill>
                <a:latin typeface="Public Sans Bold"/>
              </a:rPr>
              <a:t>Xác định các bước chuyển trạng thái (State transition)</a:t>
            </a:r>
          </a:p>
        </p:txBody>
      </p:sp>
      <p:sp>
        <p:nvSpPr>
          <p:cNvPr name="TextBox 20" id="20"/>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1" id="21"/>
          <p:cNvSpPr txBox="true"/>
          <p:nvPr/>
        </p:nvSpPr>
        <p:spPr>
          <a:xfrm rot="0">
            <a:off x="1923454" y="208476"/>
            <a:ext cx="74189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318026" y="-4382994"/>
            <a:ext cx="14175156" cy="1417515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676515" y="1729697"/>
            <a:ext cx="8055045" cy="6976421"/>
            <a:chOff x="0" y="0"/>
            <a:chExt cx="10740060" cy="9301895"/>
          </a:xfrm>
        </p:grpSpPr>
        <p:grpSp>
          <p:nvGrpSpPr>
            <p:cNvPr name="Group 6" id="6"/>
            <p:cNvGrpSpPr/>
            <p:nvPr/>
          </p:nvGrpSpPr>
          <p:grpSpPr>
            <a:xfrm rot="0">
              <a:off x="0" y="0"/>
              <a:ext cx="10740060" cy="9301895"/>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FFD900"/>
              </a:solidFill>
            </p:spPr>
          </p:sp>
        </p:grpSp>
        <p:grpSp>
          <p:nvGrpSpPr>
            <p:cNvPr name="Group 8" id="8"/>
            <p:cNvGrpSpPr/>
            <p:nvPr/>
          </p:nvGrpSpPr>
          <p:grpSpPr>
            <a:xfrm rot="0">
              <a:off x="492075" y="426859"/>
              <a:ext cx="9755910" cy="8448178"/>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3503" t="0" r="-13503" b="0"/>
                </a:stretch>
              </a:blipFill>
            </p:spPr>
          </p:sp>
        </p:grpSp>
      </p:grpSp>
      <p:grpSp>
        <p:nvGrpSpPr>
          <p:cNvPr name="Group 10" id="10"/>
          <p:cNvGrpSpPr/>
          <p:nvPr/>
        </p:nvGrpSpPr>
        <p:grpSpPr>
          <a:xfrm rot="0">
            <a:off x="17006005" y="-293711"/>
            <a:ext cx="909800" cy="1050326"/>
            <a:chOff x="0" y="0"/>
            <a:chExt cx="1595120" cy="1841500"/>
          </a:xfrm>
        </p:grpSpPr>
        <p:sp>
          <p:nvSpPr>
            <p:cNvPr name="Freeform 11" id="11"/>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alpha val="89804"/>
              </a:srgbClr>
            </a:solidFill>
          </p:spPr>
        </p:sp>
      </p:grpSp>
      <p:grpSp>
        <p:nvGrpSpPr>
          <p:cNvPr name="Group 12" id="12"/>
          <p:cNvGrpSpPr/>
          <p:nvPr/>
        </p:nvGrpSpPr>
        <p:grpSpPr>
          <a:xfrm rot="0">
            <a:off x="15932119" y="-293711"/>
            <a:ext cx="909800" cy="1050326"/>
            <a:chOff x="0" y="0"/>
            <a:chExt cx="1595120" cy="1841500"/>
          </a:xfrm>
        </p:grpSpPr>
        <p:sp>
          <p:nvSpPr>
            <p:cNvPr name="Freeform 13" id="13"/>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alpha val="89804"/>
              </a:srgbClr>
            </a:solidFill>
          </p:spPr>
        </p:sp>
      </p:grpSp>
      <p:grpSp>
        <p:nvGrpSpPr>
          <p:cNvPr name="Group 14" id="14"/>
          <p:cNvGrpSpPr/>
          <p:nvPr/>
        </p:nvGrpSpPr>
        <p:grpSpPr>
          <a:xfrm rot="0">
            <a:off x="16469062" y="605718"/>
            <a:ext cx="909800" cy="1050326"/>
            <a:chOff x="0" y="0"/>
            <a:chExt cx="1595120" cy="1841500"/>
          </a:xfrm>
        </p:grpSpPr>
        <p:sp>
          <p:nvSpPr>
            <p:cNvPr name="Freeform 15" id="1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alpha val="89804"/>
              </a:srgbClr>
            </a:solidFill>
          </p:spPr>
        </p:sp>
      </p:grpSp>
      <p:grpSp>
        <p:nvGrpSpPr>
          <p:cNvPr name="Group 16" id="16"/>
          <p:cNvGrpSpPr/>
          <p:nvPr/>
        </p:nvGrpSpPr>
        <p:grpSpPr>
          <a:xfrm rot="0">
            <a:off x="10217886" y="9651908"/>
            <a:ext cx="909800" cy="1050326"/>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alpha val="89804"/>
              </a:srgbClr>
            </a:solidFill>
          </p:spPr>
        </p:sp>
      </p:grpSp>
      <p:grpSp>
        <p:nvGrpSpPr>
          <p:cNvPr name="Group 18" id="18"/>
          <p:cNvGrpSpPr/>
          <p:nvPr/>
        </p:nvGrpSpPr>
        <p:grpSpPr>
          <a:xfrm rot="0">
            <a:off x="9144000" y="9651908"/>
            <a:ext cx="909800" cy="1050326"/>
            <a:chOff x="0" y="0"/>
            <a:chExt cx="1595120" cy="1841500"/>
          </a:xfrm>
        </p:grpSpPr>
        <p:sp>
          <p:nvSpPr>
            <p:cNvPr name="Freeform 19" id="1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alpha val="89804"/>
              </a:srgbClr>
            </a:solidFill>
          </p:spPr>
        </p:sp>
      </p:grpSp>
      <p:grpSp>
        <p:nvGrpSpPr>
          <p:cNvPr name="Group 20" id="20"/>
          <p:cNvGrpSpPr/>
          <p:nvPr/>
        </p:nvGrpSpPr>
        <p:grpSpPr>
          <a:xfrm rot="0">
            <a:off x="9665575" y="8779770"/>
            <a:ext cx="909800" cy="1050326"/>
            <a:chOff x="0" y="0"/>
            <a:chExt cx="1595120" cy="1841500"/>
          </a:xfrm>
        </p:grpSpPr>
        <p:sp>
          <p:nvSpPr>
            <p:cNvPr name="Freeform 21" id="21"/>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alpha val="89804"/>
              </a:srgbClr>
            </a:solidFill>
          </p:spPr>
        </p:sp>
      </p:grpSp>
      <p:sp>
        <p:nvSpPr>
          <p:cNvPr name="AutoShape 22" id="22"/>
          <p:cNvSpPr/>
          <p:nvPr/>
        </p:nvSpPr>
        <p:spPr>
          <a:xfrm rot="0">
            <a:off x="1028700" y="5647116"/>
            <a:ext cx="4547567" cy="0"/>
          </a:xfrm>
          <a:prstGeom prst="line">
            <a:avLst/>
          </a:prstGeom>
          <a:ln cap="flat" w="47625">
            <a:solidFill>
              <a:srgbClr val="FFFFFF"/>
            </a:solidFill>
            <a:prstDash val="solid"/>
            <a:headEnd type="none" len="sm" w="sm"/>
            <a:tailEnd type="none" len="sm" w="sm"/>
          </a:ln>
        </p:spPr>
      </p:sp>
      <p:sp>
        <p:nvSpPr>
          <p:cNvPr name="TextBox 23" id="23"/>
          <p:cNvSpPr txBox="true"/>
          <p:nvPr/>
        </p:nvSpPr>
        <p:spPr>
          <a:xfrm rot="0">
            <a:off x="937011" y="2495034"/>
            <a:ext cx="9278512" cy="1774531"/>
          </a:xfrm>
          <a:prstGeom prst="rect">
            <a:avLst/>
          </a:prstGeom>
        </p:spPr>
        <p:txBody>
          <a:bodyPr anchor="t" rtlCol="false" tIns="0" lIns="0" bIns="0" rIns="0">
            <a:spAutoFit/>
          </a:bodyPr>
          <a:lstStyle/>
          <a:p>
            <a:pPr>
              <a:lnSpc>
                <a:spcPts val="14552"/>
              </a:lnSpc>
              <a:spcBef>
                <a:spcPct val="0"/>
              </a:spcBef>
            </a:pPr>
            <a:r>
              <a:rPr lang="en-US" sz="10394">
                <a:solidFill>
                  <a:srgbClr val="FFFFFF"/>
                </a:solidFill>
                <a:latin typeface="Public Sans Bold"/>
              </a:rPr>
              <a:t>State Diagram</a:t>
            </a:r>
          </a:p>
        </p:txBody>
      </p:sp>
      <p:sp>
        <p:nvSpPr>
          <p:cNvPr name="TextBox 24" id="24"/>
          <p:cNvSpPr txBox="true"/>
          <p:nvPr/>
        </p:nvSpPr>
        <p:spPr>
          <a:xfrm rot="0">
            <a:off x="1028700" y="8457713"/>
            <a:ext cx="2730180" cy="566311"/>
          </a:xfrm>
          <a:prstGeom prst="rect">
            <a:avLst/>
          </a:prstGeom>
        </p:spPr>
        <p:txBody>
          <a:bodyPr anchor="t" rtlCol="false" tIns="0" lIns="0" bIns="0" rIns="0">
            <a:spAutoFit/>
          </a:bodyPr>
          <a:lstStyle/>
          <a:p>
            <a:pPr>
              <a:lnSpc>
                <a:spcPts val="4567"/>
              </a:lnSpc>
              <a:spcBef>
                <a:spcPct val="0"/>
              </a:spcBef>
            </a:pPr>
            <a:r>
              <a:rPr lang="en-US" sz="3262">
                <a:solidFill>
                  <a:srgbClr val="FFFFFF"/>
                </a:solidFill>
                <a:latin typeface="Public Sans"/>
              </a:rPr>
              <a:t>BY </a:t>
            </a:r>
          </a:p>
        </p:txBody>
      </p:sp>
      <p:sp>
        <p:nvSpPr>
          <p:cNvPr name="TextBox 25" id="25"/>
          <p:cNvSpPr txBox="true"/>
          <p:nvPr/>
        </p:nvSpPr>
        <p:spPr>
          <a:xfrm rot="0">
            <a:off x="2063935" y="8390203"/>
            <a:ext cx="6586514" cy="682279"/>
          </a:xfrm>
          <a:prstGeom prst="rect">
            <a:avLst/>
          </a:prstGeom>
        </p:spPr>
        <p:txBody>
          <a:bodyPr anchor="t" rtlCol="false" tIns="0" lIns="0" bIns="0" rIns="0">
            <a:spAutoFit/>
          </a:bodyPr>
          <a:lstStyle/>
          <a:p>
            <a:pPr>
              <a:lnSpc>
                <a:spcPts val="5444"/>
              </a:lnSpc>
              <a:spcBef>
                <a:spcPct val="0"/>
              </a:spcBef>
            </a:pPr>
            <a:r>
              <a:rPr lang="en-US" sz="3888">
                <a:solidFill>
                  <a:srgbClr val="FFD900"/>
                </a:solidFill>
                <a:latin typeface="Public Sans Bold"/>
              </a:rPr>
              <a:t>PQV TEAM - GROUP 15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878560" y="3593327"/>
            <a:ext cx="16489471" cy="5063490"/>
          </a:xfrm>
          <a:prstGeom prst="rect">
            <a:avLst/>
          </a:prstGeom>
        </p:spPr>
        <p:txBody>
          <a:bodyPr anchor="t" rtlCol="false" tIns="0" lIns="0" bIns="0" rIns="0">
            <a:spAutoFit/>
          </a:bodyPr>
          <a:lstStyle/>
          <a:p>
            <a:pPr algn="just" marL="777242" indent="-388621" lvl="1">
              <a:lnSpc>
                <a:spcPts val="3600"/>
              </a:lnSpc>
              <a:buFont typeface="Arial"/>
              <a:buChar char="•"/>
            </a:pPr>
            <a:r>
              <a:rPr lang="en-US" sz="3600">
                <a:solidFill>
                  <a:srgbClr val="FFFFFF"/>
                </a:solidFill>
                <a:latin typeface="Public Sans Bold"/>
              </a:rPr>
              <a:t>Cả ba phần của một chuyển trạng thái đều là tùy chọn.</a:t>
            </a:r>
          </a:p>
          <a:p>
            <a:pPr algn="just">
              <a:lnSpc>
                <a:spcPts val="3600"/>
              </a:lnSpc>
            </a:pPr>
          </a:p>
          <a:p>
            <a:pPr algn="just">
              <a:lnSpc>
                <a:spcPts val="3600"/>
              </a:lnSpc>
            </a:pPr>
            <a:r>
              <a:rPr lang="en-US" sz="3600">
                <a:solidFill>
                  <a:srgbClr val="FFFFFF"/>
                </a:solidFill>
                <a:latin typeface="Public Sans"/>
              </a:rPr>
              <a:t>Activity bị thiếu cho thấy bạn không làm gì trong quá trình chuyển trạng thái.</a:t>
            </a:r>
          </a:p>
          <a:p>
            <a:pPr algn="just">
              <a:lnSpc>
                <a:spcPts val="3600"/>
              </a:lnSpc>
            </a:pPr>
          </a:p>
          <a:p>
            <a:pPr algn="just">
              <a:lnSpc>
                <a:spcPts val="3600"/>
              </a:lnSpc>
            </a:pPr>
            <a:r>
              <a:rPr lang="en-US" sz="3600">
                <a:solidFill>
                  <a:srgbClr val="FFFFFF"/>
                </a:solidFill>
                <a:latin typeface="Public Sans"/>
              </a:rPr>
              <a:t>Một guard bị thiếu cho thấy bạn luôn thực hiện chuyển trạng thái nếu sự kiện xảy ra.</a:t>
            </a:r>
          </a:p>
          <a:p>
            <a:pPr algn="just">
              <a:lnSpc>
                <a:spcPts val="3600"/>
              </a:lnSpc>
            </a:pPr>
          </a:p>
          <a:p>
            <a:pPr algn="just">
              <a:lnSpc>
                <a:spcPts val="3600"/>
              </a:lnSpc>
            </a:pPr>
            <a:r>
              <a:rPr lang="en-US" sz="3600">
                <a:solidFill>
                  <a:srgbClr val="FFFFFF"/>
                </a:solidFill>
                <a:latin typeface="Public Sans"/>
              </a:rPr>
              <a:t>Trigger-signature (transition name) bị thiếu là hiếm nhưng có thể xảy ra. Nó cho thấy bạn thực hiện chuyển trạng thái ngay lập tức, điều này thường xảy ra với các trạng thái hoạt động.</a:t>
            </a:r>
          </a:p>
          <a:p>
            <a:pPr algn="just">
              <a:lnSpc>
                <a:spcPts val="3600"/>
              </a:lnSpc>
            </a:pPr>
          </a:p>
        </p:txBody>
      </p:sp>
      <p:sp>
        <p:nvSpPr>
          <p:cNvPr name="Freeform 16" id="16"/>
          <p:cNvSpPr/>
          <p:nvPr/>
        </p:nvSpPr>
        <p:spPr>
          <a:xfrm flipH="false" flipV="false" rot="-5397101">
            <a:off x="763552" y="1721370"/>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981963" y="1724921"/>
            <a:ext cx="1283541" cy="1481795"/>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9" id="19"/>
          <p:cNvSpPr txBox="true"/>
          <p:nvPr/>
        </p:nvSpPr>
        <p:spPr>
          <a:xfrm rot="0">
            <a:off x="2722032" y="1302247"/>
            <a:ext cx="14687408" cy="2024380"/>
          </a:xfrm>
          <a:prstGeom prst="rect">
            <a:avLst/>
          </a:prstGeom>
        </p:spPr>
        <p:txBody>
          <a:bodyPr anchor="t" rtlCol="false" tIns="0" lIns="0" bIns="0" rIns="0">
            <a:spAutoFit/>
          </a:bodyPr>
          <a:lstStyle/>
          <a:p>
            <a:pPr>
              <a:lnSpc>
                <a:spcPts val="8119"/>
              </a:lnSpc>
              <a:spcBef>
                <a:spcPct val="0"/>
              </a:spcBef>
            </a:pPr>
            <a:r>
              <a:rPr lang="en-US" sz="5799">
                <a:solidFill>
                  <a:srgbClr val="FFD900"/>
                </a:solidFill>
                <a:latin typeface="Public Sans Bold"/>
              </a:rPr>
              <a:t>Xác định các bước chuyển trạng thái (State transition)</a:t>
            </a:r>
          </a:p>
        </p:txBody>
      </p:sp>
      <p:sp>
        <p:nvSpPr>
          <p:cNvPr name="TextBox 20" id="20"/>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1" id="21"/>
          <p:cNvSpPr txBox="true"/>
          <p:nvPr/>
        </p:nvSpPr>
        <p:spPr>
          <a:xfrm rot="0">
            <a:off x="1923454" y="208476"/>
            <a:ext cx="74189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18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sp>
        <p:nvSpPr>
          <p:cNvPr name="Freeform 7" id="7"/>
          <p:cNvSpPr/>
          <p:nvPr/>
        </p:nvSpPr>
        <p:spPr>
          <a:xfrm flipH="false" flipV="false" rot="-5397101">
            <a:off x="913692" y="1663803"/>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132103" y="1667353"/>
            <a:ext cx="1283541" cy="1481795"/>
            <a:chOff x="0" y="0"/>
            <a:chExt cx="1595120" cy="1841500"/>
          </a:xfrm>
        </p:grpSpPr>
        <p:sp>
          <p:nvSpPr>
            <p:cNvPr name="Freeform 9" id="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0" id="10"/>
          <p:cNvSpPr txBox="true"/>
          <p:nvPr/>
        </p:nvSpPr>
        <p:spPr>
          <a:xfrm rot="0">
            <a:off x="2872171" y="1755471"/>
            <a:ext cx="9278512" cy="995679"/>
          </a:xfrm>
          <a:prstGeom prst="rect">
            <a:avLst/>
          </a:prstGeom>
        </p:spPr>
        <p:txBody>
          <a:bodyPr anchor="t" rtlCol="false" tIns="0" lIns="0" bIns="0" rIns="0">
            <a:spAutoFit/>
          </a:bodyPr>
          <a:lstStyle/>
          <a:p>
            <a:pPr>
              <a:lnSpc>
                <a:spcPts val="8120"/>
              </a:lnSpc>
              <a:spcBef>
                <a:spcPct val="0"/>
              </a:spcBef>
            </a:pPr>
            <a:r>
              <a:rPr lang="en-US" sz="5800">
                <a:solidFill>
                  <a:srgbClr val="FFD900"/>
                </a:solidFill>
                <a:latin typeface="Public Sans Bold"/>
              </a:rPr>
              <a:t>Vẽ điểm bắt đầu.</a:t>
            </a:r>
          </a:p>
        </p:txBody>
      </p:sp>
      <p:sp>
        <p:nvSpPr>
          <p:cNvPr name="TextBox 11" id="11"/>
          <p:cNvSpPr txBox="true"/>
          <p:nvPr/>
        </p:nvSpPr>
        <p:spPr>
          <a:xfrm rot="0">
            <a:off x="1169739" y="1832694"/>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1</a:t>
            </a:r>
          </a:p>
        </p:txBody>
      </p:sp>
      <p:sp>
        <p:nvSpPr>
          <p:cNvPr name="Freeform 12" id="12"/>
          <p:cNvSpPr/>
          <p:nvPr/>
        </p:nvSpPr>
        <p:spPr>
          <a:xfrm flipH="false" flipV="false" rot="-5397101">
            <a:off x="913692" y="3888770"/>
            <a:ext cx="1720363" cy="1488896"/>
          </a:xfrm>
          <a:custGeom>
            <a:avLst/>
            <a:gdLst/>
            <a:ahLst/>
            <a:cxnLst/>
            <a:rect r="r" b="b" t="t" l="l"/>
            <a:pathLst>
              <a:path h="1488896" w="1720363">
                <a:moveTo>
                  <a:pt x="0" y="0"/>
                </a:moveTo>
                <a:lnTo>
                  <a:pt x="1720363" y="0"/>
                </a:lnTo>
                <a:lnTo>
                  <a:pt x="1720363" y="1488897"/>
                </a:lnTo>
                <a:lnTo>
                  <a:pt x="0" y="1488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132103" y="3892321"/>
            <a:ext cx="1283541" cy="1481795"/>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2872171" y="3980438"/>
            <a:ext cx="9278512" cy="995680"/>
          </a:xfrm>
          <a:prstGeom prst="rect">
            <a:avLst/>
          </a:prstGeom>
        </p:spPr>
        <p:txBody>
          <a:bodyPr anchor="t" rtlCol="false" tIns="0" lIns="0" bIns="0" rIns="0">
            <a:spAutoFit/>
          </a:bodyPr>
          <a:lstStyle/>
          <a:p>
            <a:pPr>
              <a:lnSpc>
                <a:spcPts val="8119"/>
              </a:lnSpc>
              <a:spcBef>
                <a:spcPct val="0"/>
              </a:spcBef>
            </a:pPr>
            <a:r>
              <a:rPr lang="en-US" sz="5799">
                <a:solidFill>
                  <a:srgbClr val="FFD900"/>
                </a:solidFill>
                <a:latin typeface="Public Sans Bold"/>
              </a:rPr>
              <a:t>Vẽ điểm kết thúc.</a:t>
            </a:r>
          </a:p>
        </p:txBody>
      </p:sp>
      <p:sp>
        <p:nvSpPr>
          <p:cNvPr name="TextBox 16" id="16"/>
          <p:cNvSpPr txBox="true"/>
          <p:nvPr/>
        </p:nvSpPr>
        <p:spPr>
          <a:xfrm rot="0">
            <a:off x="1169739" y="40576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2</a:t>
            </a:r>
          </a:p>
        </p:txBody>
      </p:sp>
      <p:sp>
        <p:nvSpPr>
          <p:cNvPr name="Freeform 17" id="17"/>
          <p:cNvSpPr/>
          <p:nvPr/>
        </p:nvSpPr>
        <p:spPr>
          <a:xfrm flipH="false" flipV="false" rot="-5397101">
            <a:off x="913692" y="6115214"/>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132103" y="6118764"/>
            <a:ext cx="1283541" cy="1481795"/>
            <a:chOff x="0" y="0"/>
            <a:chExt cx="1595120" cy="1841500"/>
          </a:xfrm>
        </p:grpSpPr>
        <p:sp>
          <p:nvSpPr>
            <p:cNvPr name="Freeform 19" id="1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20" id="20"/>
          <p:cNvSpPr txBox="true"/>
          <p:nvPr/>
        </p:nvSpPr>
        <p:spPr>
          <a:xfrm rot="0">
            <a:off x="2872171" y="5696091"/>
            <a:ext cx="14687408" cy="2024380"/>
          </a:xfrm>
          <a:prstGeom prst="rect">
            <a:avLst/>
          </a:prstGeom>
        </p:spPr>
        <p:txBody>
          <a:bodyPr anchor="t" rtlCol="false" tIns="0" lIns="0" bIns="0" rIns="0">
            <a:spAutoFit/>
          </a:bodyPr>
          <a:lstStyle/>
          <a:p>
            <a:pPr>
              <a:lnSpc>
                <a:spcPts val="8119"/>
              </a:lnSpc>
              <a:spcBef>
                <a:spcPct val="0"/>
              </a:spcBef>
            </a:pPr>
            <a:r>
              <a:rPr lang="en-US" sz="5799">
                <a:solidFill>
                  <a:srgbClr val="FFD900"/>
                </a:solidFill>
                <a:latin typeface="Public Sans Bold"/>
              </a:rPr>
              <a:t>Xác định các bước chuyển trạng thái (State transition).</a:t>
            </a:r>
          </a:p>
        </p:txBody>
      </p:sp>
      <p:sp>
        <p:nvSpPr>
          <p:cNvPr name="TextBox 21" id="21"/>
          <p:cNvSpPr txBox="true"/>
          <p:nvPr/>
        </p:nvSpPr>
        <p:spPr>
          <a:xfrm rot="0">
            <a:off x="1169739" y="6284105"/>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2" id="22"/>
          <p:cNvSpPr txBox="true"/>
          <p:nvPr/>
        </p:nvSpPr>
        <p:spPr>
          <a:xfrm rot="0">
            <a:off x="7018055" y="254572"/>
            <a:ext cx="9278512" cy="995679"/>
          </a:xfrm>
          <a:prstGeom prst="rect">
            <a:avLst/>
          </a:prstGeom>
        </p:spPr>
        <p:txBody>
          <a:bodyPr anchor="t" rtlCol="false" tIns="0" lIns="0" bIns="0" rIns="0">
            <a:spAutoFit/>
          </a:bodyPr>
          <a:lstStyle/>
          <a:p>
            <a:pPr>
              <a:lnSpc>
                <a:spcPts val="8120"/>
              </a:lnSpc>
              <a:spcBef>
                <a:spcPct val="0"/>
              </a:spcBef>
            </a:pPr>
            <a:r>
              <a:rPr lang="en-US" sz="5800">
                <a:solidFill>
                  <a:srgbClr val="F6F6F6"/>
                </a:solidFill>
                <a:latin typeface="Public Sans Bold"/>
              </a:rPr>
              <a:t>GỒM 4 BƯỚC: </a:t>
            </a:r>
          </a:p>
        </p:txBody>
      </p:sp>
      <p:sp>
        <p:nvSpPr>
          <p:cNvPr name="Freeform 23" id="23"/>
          <p:cNvSpPr/>
          <p:nvPr/>
        </p:nvSpPr>
        <p:spPr>
          <a:xfrm flipH="false" flipV="false" rot="-5397101">
            <a:off x="913692" y="8341657"/>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1132103" y="8345207"/>
            <a:ext cx="1283541" cy="1481795"/>
            <a:chOff x="0" y="0"/>
            <a:chExt cx="1595120" cy="1841500"/>
          </a:xfrm>
        </p:grpSpPr>
        <p:sp>
          <p:nvSpPr>
            <p:cNvPr name="Freeform 25" id="2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26" id="26"/>
          <p:cNvSpPr txBox="true"/>
          <p:nvPr/>
        </p:nvSpPr>
        <p:spPr>
          <a:xfrm rot="0">
            <a:off x="2872171" y="8433325"/>
            <a:ext cx="13095070" cy="995680"/>
          </a:xfrm>
          <a:prstGeom prst="rect">
            <a:avLst/>
          </a:prstGeom>
        </p:spPr>
        <p:txBody>
          <a:bodyPr anchor="t" rtlCol="false" tIns="0" lIns="0" bIns="0" rIns="0">
            <a:spAutoFit/>
          </a:bodyPr>
          <a:lstStyle/>
          <a:p>
            <a:pPr>
              <a:lnSpc>
                <a:spcPts val="8119"/>
              </a:lnSpc>
              <a:spcBef>
                <a:spcPct val="0"/>
              </a:spcBef>
            </a:pPr>
            <a:r>
              <a:rPr lang="en-US" sz="5799">
                <a:solidFill>
                  <a:srgbClr val="FFD900"/>
                </a:solidFill>
                <a:latin typeface="Public Sans Bold"/>
              </a:rPr>
              <a:t>Mô tả các hành vi của trạng thái.</a:t>
            </a:r>
          </a:p>
        </p:txBody>
      </p:sp>
      <p:sp>
        <p:nvSpPr>
          <p:cNvPr name="TextBox 27" id="27"/>
          <p:cNvSpPr txBox="true"/>
          <p:nvPr/>
        </p:nvSpPr>
        <p:spPr>
          <a:xfrm rot="0">
            <a:off x="1169739" y="8510548"/>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4</a:t>
            </a:r>
          </a:p>
        </p:txBody>
      </p:sp>
      <p:sp>
        <p:nvSpPr>
          <p:cNvPr name="TextBox 28" id="28"/>
          <p:cNvSpPr txBox="true"/>
          <p:nvPr/>
        </p:nvSpPr>
        <p:spPr>
          <a:xfrm rot="0">
            <a:off x="1923454" y="208476"/>
            <a:ext cx="74189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89468" y="5847148"/>
            <a:ext cx="7666612" cy="76666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10857" y="-3226759"/>
            <a:ext cx="7666612" cy="76666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13607" y="368872"/>
            <a:ext cx="2370497" cy="659828"/>
            <a:chOff x="0" y="0"/>
            <a:chExt cx="624328" cy="173782"/>
          </a:xfrm>
        </p:grpSpPr>
        <p:sp>
          <p:nvSpPr>
            <p:cNvPr name="Freeform 9" id="9"/>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0" id="10"/>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914144" y="284471"/>
            <a:ext cx="828630" cy="828630"/>
            <a:chOff x="0" y="0"/>
            <a:chExt cx="6238240" cy="6238240"/>
          </a:xfrm>
        </p:grpSpPr>
        <p:sp>
          <p:nvSpPr>
            <p:cNvPr name="Freeform 12" id="12"/>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13" id="13"/>
          <p:cNvGrpSpPr/>
          <p:nvPr/>
        </p:nvGrpSpPr>
        <p:grpSpPr>
          <a:xfrm rot="0">
            <a:off x="14855031"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5" id="15"/>
          <p:cNvGrpSpPr/>
          <p:nvPr/>
        </p:nvGrpSpPr>
        <p:grpSpPr>
          <a:xfrm rot="0">
            <a:off x="15501533"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16148034"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16794535" y="802625"/>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1028700"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3" id="23"/>
          <p:cNvGrpSpPr/>
          <p:nvPr/>
        </p:nvGrpSpPr>
        <p:grpSpPr>
          <a:xfrm rot="0">
            <a:off x="1675201"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5" id="25"/>
          <p:cNvGrpSpPr/>
          <p:nvPr/>
        </p:nvGrpSpPr>
        <p:grpSpPr>
          <a:xfrm rot="0">
            <a:off x="2321703"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7" id="27"/>
          <p:cNvGrpSpPr/>
          <p:nvPr/>
        </p:nvGrpSpPr>
        <p:grpSpPr>
          <a:xfrm rot="0">
            <a:off x="2968204" y="8947824"/>
            <a:ext cx="464765" cy="536551"/>
            <a:chOff x="0" y="0"/>
            <a:chExt cx="1595120" cy="1841500"/>
          </a:xfrm>
        </p:grpSpPr>
        <p:sp>
          <p:nvSpPr>
            <p:cNvPr name="Freeform 28" id="2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9" id="29"/>
          <p:cNvGrpSpPr/>
          <p:nvPr/>
        </p:nvGrpSpPr>
        <p:grpSpPr>
          <a:xfrm rot="0">
            <a:off x="14663211" y="8990024"/>
            <a:ext cx="2798197" cy="659828"/>
            <a:chOff x="0" y="0"/>
            <a:chExt cx="3730929" cy="879770"/>
          </a:xfrm>
        </p:grpSpPr>
        <p:grpSp>
          <p:nvGrpSpPr>
            <p:cNvPr name="Group 30" id="30"/>
            <p:cNvGrpSpPr/>
            <p:nvPr/>
          </p:nvGrpSpPr>
          <p:grpSpPr>
            <a:xfrm rot="0">
              <a:off x="0" y="0"/>
              <a:ext cx="3730929" cy="879770"/>
              <a:chOff x="0" y="0"/>
              <a:chExt cx="736974" cy="173782"/>
            </a:xfrm>
          </p:grpSpPr>
          <p:sp>
            <p:nvSpPr>
              <p:cNvPr name="Freeform 31" id="31"/>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2" id="32"/>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0" y="0"/>
              <a:ext cx="1001692" cy="879770"/>
              <a:chOff x="0" y="0"/>
              <a:chExt cx="197865" cy="173782"/>
            </a:xfrm>
          </p:grpSpPr>
          <p:sp>
            <p:nvSpPr>
              <p:cNvPr name="Freeform 34" id="34"/>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5" id="35"/>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6" id="36"/>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TextBox 38" id="38"/>
          <p:cNvSpPr txBox="true"/>
          <p:nvPr/>
        </p:nvSpPr>
        <p:spPr>
          <a:xfrm rot="0">
            <a:off x="-606564" y="4145699"/>
            <a:ext cx="19501128" cy="1625738"/>
          </a:xfrm>
          <a:prstGeom prst="rect">
            <a:avLst/>
          </a:prstGeom>
        </p:spPr>
        <p:txBody>
          <a:bodyPr anchor="t" rtlCol="false" tIns="0" lIns="0" bIns="0" rIns="0">
            <a:spAutoFit/>
          </a:bodyPr>
          <a:lstStyle/>
          <a:p>
            <a:pPr algn="ctr">
              <a:lnSpc>
                <a:spcPts val="13292"/>
              </a:lnSpc>
              <a:spcBef>
                <a:spcPct val="0"/>
              </a:spcBef>
            </a:pPr>
            <a:r>
              <a:rPr lang="en-US" sz="9494">
                <a:solidFill>
                  <a:srgbClr val="FFFFFF"/>
                </a:solidFill>
                <a:latin typeface="Public Sans Bold"/>
              </a:rPr>
              <a:t>Các dạng State Diagram khác</a:t>
            </a:r>
          </a:p>
        </p:txBody>
      </p:sp>
      <p:sp>
        <p:nvSpPr>
          <p:cNvPr name="AutoShape 39" id="39"/>
          <p:cNvSpPr/>
          <p:nvPr/>
        </p:nvSpPr>
        <p:spPr>
          <a:xfrm rot="0">
            <a:off x="5484763" y="6036037"/>
            <a:ext cx="7318474" cy="0"/>
          </a:xfrm>
          <a:prstGeom prst="line">
            <a:avLst/>
          </a:prstGeom>
          <a:ln cap="flat" w="47625">
            <a:solidFill>
              <a:srgbClr val="FFD900"/>
            </a:solidFill>
            <a:prstDash val="solid"/>
            <a:headEnd type="none" len="sm" w="sm"/>
            <a:tailEnd type="none" len="sm" w="sm"/>
          </a:ln>
        </p:spPr>
      </p:sp>
      <p:sp>
        <p:nvSpPr>
          <p:cNvPr name="AutoShape 40" id="40"/>
          <p:cNvSpPr/>
          <p:nvPr/>
        </p:nvSpPr>
        <p:spPr>
          <a:xfrm rot="0">
            <a:off x="6633183" y="4203338"/>
            <a:ext cx="5021634" cy="0"/>
          </a:xfrm>
          <a:prstGeom prst="line">
            <a:avLst/>
          </a:prstGeom>
          <a:ln cap="flat" w="47625">
            <a:solidFill>
              <a:srgbClr val="FFD900"/>
            </a:solidFill>
            <a:prstDash val="solid"/>
            <a:headEnd type="none" len="sm" w="sm"/>
            <a:tailEnd type="none" len="sm" w="sm"/>
          </a:ln>
        </p:spPr>
      </p:sp>
      <p:grpSp>
        <p:nvGrpSpPr>
          <p:cNvPr name="Group 41" id="41"/>
          <p:cNvGrpSpPr/>
          <p:nvPr/>
        </p:nvGrpSpPr>
        <p:grpSpPr>
          <a:xfrm rot="0">
            <a:off x="1970111" y="4361640"/>
            <a:ext cx="1042894" cy="104289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15274995" y="4882466"/>
            <a:ext cx="1042894" cy="104289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7" id="47"/>
          <p:cNvSpPr txBox="true"/>
          <p:nvPr/>
        </p:nvSpPr>
        <p:spPr>
          <a:xfrm rot="0">
            <a:off x="1789803" y="231397"/>
            <a:ext cx="1044750" cy="797303"/>
          </a:xfrm>
          <a:prstGeom prst="rect">
            <a:avLst/>
          </a:prstGeom>
        </p:spPr>
        <p:txBody>
          <a:bodyPr anchor="t" rtlCol="false" tIns="0" lIns="0" bIns="0" rIns="0">
            <a:spAutoFit/>
          </a:bodyPr>
          <a:lstStyle/>
          <a:p>
            <a:pPr algn="ctr">
              <a:lnSpc>
                <a:spcPts val="6454"/>
              </a:lnSpc>
              <a:spcBef>
                <a:spcPct val="0"/>
              </a:spcBef>
            </a:pPr>
            <a:r>
              <a:rPr lang="en-US" sz="4610">
                <a:solidFill>
                  <a:srgbClr val="000000"/>
                </a:solidFill>
                <a:latin typeface="Public Sans Bold"/>
              </a:rPr>
              <a:t>20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270444" y="1923033"/>
            <a:ext cx="9556737" cy="6440934"/>
            <a:chOff x="0" y="0"/>
            <a:chExt cx="12742317" cy="8587912"/>
          </a:xfrm>
        </p:grpSpPr>
        <p:grpSp>
          <p:nvGrpSpPr>
            <p:cNvPr name="Group 8" id="8"/>
            <p:cNvGrpSpPr/>
            <p:nvPr/>
          </p:nvGrpSpPr>
          <p:grpSpPr>
            <a:xfrm rot="0">
              <a:off x="0" y="2527695"/>
              <a:ext cx="12742317" cy="5088854"/>
              <a:chOff x="0" y="0"/>
              <a:chExt cx="2517001" cy="1005206"/>
            </a:xfrm>
          </p:grpSpPr>
          <p:sp>
            <p:nvSpPr>
              <p:cNvPr name="Freeform 9" id="9"/>
              <p:cNvSpPr/>
              <p:nvPr/>
            </p:nvSpPr>
            <p:spPr>
              <a:xfrm flipH="false" flipV="false" rot="0">
                <a:off x="0" y="0"/>
                <a:ext cx="2517001" cy="1005206"/>
              </a:xfrm>
              <a:custGeom>
                <a:avLst/>
                <a:gdLst/>
                <a:ahLst/>
                <a:cxnLst/>
                <a:rect r="r" b="b" t="t" l="l"/>
                <a:pathLst>
                  <a:path h="1005206" w="2517001">
                    <a:moveTo>
                      <a:pt x="0" y="0"/>
                    </a:moveTo>
                    <a:lnTo>
                      <a:pt x="2517001" y="0"/>
                    </a:lnTo>
                    <a:lnTo>
                      <a:pt x="2517001" y="1005206"/>
                    </a:lnTo>
                    <a:lnTo>
                      <a:pt x="0" y="1005206"/>
                    </a:lnTo>
                    <a:close/>
                  </a:path>
                </a:pathLst>
              </a:custGeom>
              <a:solidFill>
                <a:srgbClr val="FFD900"/>
              </a:solidFill>
            </p:spPr>
          </p:sp>
          <p:sp>
            <p:nvSpPr>
              <p:cNvPr name="TextBox 10" id="10"/>
              <p:cNvSpPr txBox="true"/>
              <p:nvPr/>
            </p:nvSpPr>
            <p:spPr>
              <a:xfrm>
                <a:off x="0" y="-38100"/>
                <a:ext cx="2517001" cy="1043306"/>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0" y="7935804"/>
              <a:ext cx="12742317" cy="652107"/>
              <a:chOff x="0" y="0"/>
              <a:chExt cx="2517001" cy="128811"/>
            </a:xfrm>
          </p:grpSpPr>
          <p:sp>
            <p:nvSpPr>
              <p:cNvPr name="Freeform 12" id="12"/>
              <p:cNvSpPr/>
              <p:nvPr/>
            </p:nvSpPr>
            <p:spPr>
              <a:xfrm flipH="false" flipV="false" rot="0">
                <a:off x="0" y="0"/>
                <a:ext cx="2517001" cy="128811"/>
              </a:xfrm>
              <a:custGeom>
                <a:avLst/>
                <a:gdLst/>
                <a:ahLst/>
                <a:cxnLst/>
                <a:rect r="r" b="b" t="t" l="l"/>
                <a:pathLst>
                  <a:path h="128811" w="2517001">
                    <a:moveTo>
                      <a:pt x="0" y="0"/>
                    </a:moveTo>
                    <a:lnTo>
                      <a:pt x="2517001" y="0"/>
                    </a:lnTo>
                    <a:lnTo>
                      <a:pt x="2517001" y="128811"/>
                    </a:lnTo>
                    <a:lnTo>
                      <a:pt x="0" y="128811"/>
                    </a:lnTo>
                    <a:close/>
                  </a:path>
                </a:pathLst>
              </a:custGeom>
              <a:solidFill>
                <a:srgbClr val="FFFFFF"/>
              </a:solidFill>
            </p:spPr>
          </p:sp>
          <p:sp>
            <p:nvSpPr>
              <p:cNvPr name="TextBox 13" id="13"/>
              <p:cNvSpPr txBox="true"/>
              <p:nvPr/>
            </p:nvSpPr>
            <p:spPr>
              <a:xfrm>
                <a:off x="0" y="-38100"/>
                <a:ext cx="2517001" cy="166911"/>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978360" y="0"/>
              <a:ext cx="10785596" cy="6995160"/>
              <a:chOff x="0" y="0"/>
              <a:chExt cx="9790846" cy="6350000"/>
            </a:xfrm>
          </p:grpSpPr>
          <p:sp>
            <p:nvSpPr>
              <p:cNvPr name="Freeform 15" id="15"/>
              <p:cNvSpPr/>
              <p:nvPr/>
            </p:nvSpPr>
            <p:spPr>
              <a:xfrm flipH="false" flipV="false" rot="0">
                <a:off x="0" y="0"/>
                <a:ext cx="9790847" cy="6350000"/>
              </a:xfrm>
              <a:custGeom>
                <a:avLst/>
                <a:gdLst/>
                <a:ahLst/>
                <a:cxnLst/>
                <a:rect r="r" b="b" t="t" l="l"/>
                <a:pathLst>
                  <a:path h="6350000" w="9790847">
                    <a:moveTo>
                      <a:pt x="0" y="0"/>
                    </a:moveTo>
                    <a:lnTo>
                      <a:pt x="9790847" y="0"/>
                    </a:lnTo>
                    <a:lnTo>
                      <a:pt x="9790847" y="6350000"/>
                    </a:lnTo>
                    <a:lnTo>
                      <a:pt x="0" y="6350000"/>
                    </a:lnTo>
                    <a:close/>
                  </a:path>
                </a:pathLst>
              </a:custGeom>
              <a:blipFill>
                <a:blip r:embed="rId2"/>
                <a:stretch>
                  <a:fillRect l="-1974" t="0" r="-1974" b="0"/>
                </a:stretch>
              </a:blipFill>
            </p:spPr>
          </p:sp>
        </p:grpSp>
      </p:grpSp>
      <p:grpSp>
        <p:nvGrpSpPr>
          <p:cNvPr name="Group 16" id="16"/>
          <p:cNvGrpSpPr/>
          <p:nvPr/>
        </p:nvGrpSpPr>
        <p:grpSpPr>
          <a:xfrm rot="0">
            <a:off x="16292856" y="-37858"/>
            <a:ext cx="1490347" cy="1721618"/>
            <a:chOff x="0" y="0"/>
            <a:chExt cx="1987129" cy="2295491"/>
          </a:xfrm>
        </p:grpSpPr>
        <p:sp>
          <p:nvSpPr>
            <p:cNvPr name="Freeform 17" id="17"/>
            <p:cNvSpPr/>
            <p:nvPr/>
          </p:nvSpPr>
          <p:spPr>
            <a:xfrm flipH="false" flipV="false" rot="-5397101">
              <a:off x="-153345" y="155148"/>
              <a:ext cx="2293818" cy="1985195"/>
            </a:xfrm>
            <a:custGeom>
              <a:avLst/>
              <a:gdLst/>
              <a:ahLst/>
              <a:cxnLst/>
              <a:rect r="r" b="b" t="t" l="l"/>
              <a:pathLst>
                <a:path h="1985195" w="2293818">
                  <a:moveTo>
                    <a:pt x="0" y="0"/>
                  </a:moveTo>
                  <a:lnTo>
                    <a:pt x="2293818" y="0"/>
                  </a:lnTo>
                  <a:lnTo>
                    <a:pt x="2293818" y="1985195"/>
                  </a:lnTo>
                  <a:lnTo>
                    <a:pt x="0" y="19851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37870" y="159882"/>
              <a:ext cx="1711388" cy="1975727"/>
              <a:chOff x="0" y="0"/>
              <a:chExt cx="1595120" cy="1841500"/>
            </a:xfrm>
          </p:grpSpPr>
          <p:sp>
            <p:nvSpPr>
              <p:cNvPr name="Freeform 19" id="1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20" id="20"/>
            <p:cNvSpPr txBox="true"/>
            <p:nvPr/>
          </p:nvSpPr>
          <p:spPr>
            <a:xfrm rot="0">
              <a:off x="188051" y="421611"/>
              <a:ext cx="1611026" cy="1328444"/>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1</a:t>
              </a:r>
            </a:p>
          </p:txBody>
        </p:sp>
      </p:grpSp>
      <p:sp>
        <p:nvSpPr>
          <p:cNvPr name="TextBox 21" id="21"/>
          <p:cNvSpPr txBox="true"/>
          <p:nvPr/>
        </p:nvSpPr>
        <p:spPr>
          <a:xfrm rot="0">
            <a:off x="10278505" y="1588510"/>
            <a:ext cx="7504697" cy="7606030"/>
          </a:xfrm>
          <a:prstGeom prst="rect">
            <a:avLst/>
          </a:prstGeom>
        </p:spPr>
        <p:txBody>
          <a:bodyPr anchor="t" rtlCol="false" tIns="0" lIns="0" bIns="0" rIns="0">
            <a:spAutoFit/>
          </a:bodyPr>
          <a:lstStyle/>
          <a:p>
            <a:pPr algn="just">
              <a:lnSpc>
                <a:spcPts val="6019"/>
              </a:lnSpc>
              <a:spcBef>
                <a:spcPct val="0"/>
              </a:spcBef>
            </a:pPr>
            <a:r>
              <a:rPr lang="en-US" sz="4299">
                <a:solidFill>
                  <a:srgbClr val="FFFFFF"/>
                </a:solidFill>
                <a:latin typeface="Public Sans"/>
              </a:rPr>
              <a:t>Sử dụng khi có các state có thể kích hoạt mà không cần transition: đặt event, guard và activity bên trong hộp trạng thái chính. Một hoạt động nội bộ tương tự như một chuyển trạng thái tự thân (self-transition): một chuyển trạng thái quay trở lại trạng thái ban đầu.</a:t>
            </a:r>
          </a:p>
        </p:txBody>
      </p:sp>
      <p:sp>
        <p:nvSpPr>
          <p:cNvPr name="TextBox 22" id="22"/>
          <p:cNvSpPr txBox="true"/>
          <p:nvPr/>
        </p:nvSpPr>
        <p:spPr>
          <a:xfrm rot="0">
            <a:off x="6434253" y="132071"/>
            <a:ext cx="9278512" cy="1229360"/>
          </a:xfrm>
          <a:prstGeom prst="rect">
            <a:avLst/>
          </a:prstGeom>
        </p:spPr>
        <p:txBody>
          <a:bodyPr anchor="t" rtlCol="false" tIns="0" lIns="0" bIns="0" rIns="0">
            <a:spAutoFit/>
          </a:bodyPr>
          <a:lstStyle/>
          <a:p>
            <a:pPr algn="r">
              <a:lnSpc>
                <a:spcPts val="9939"/>
              </a:lnSpc>
              <a:spcBef>
                <a:spcPct val="0"/>
              </a:spcBef>
            </a:pPr>
            <a:r>
              <a:rPr lang="en-US" sz="7099">
                <a:solidFill>
                  <a:srgbClr val="FFD900"/>
                </a:solidFill>
                <a:latin typeface="Public Sans Bold"/>
              </a:rPr>
              <a:t>Internal Activity</a:t>
            </a:r>
          </a:p>
        </p:txBody>
      </p:sp>
      <p:sp>
        <p:nvSpPr>
          <p:cNvPr name="TextBox 23" id="23"/>
          <p:cNvSpPr txBox="true"/>
          <p:nvPr/>
        </p:nvSpPr>
        <p:spPr>
          <a:xfrm rot="0">
            <a:off x="1789803" y="231397"/>
            <a:ext cx="1044750" cy="797303"/>
          </a:xfrm>
          <a:prstGeom prst="rect">
            <a:avLst/>
          </a:prstGeom>
        </p:spPr>
        <p:txBody>
          <a:bodyPr anchor="t" rtlCol="false" tIns="0" lIns="0" bIns="0" rIns="0">
            <a:spAutoFit/>
          </a:bodyPr>
          <a:lstStyle/>
          <a:p>
            <a:pPr algn="ctr">
              <a:lnSpc>
                <a:spcPts val="6454"/>
              </a:lnSpc>
              <a:spcBef>
                <a:spcPct val="0"/>
              </a:spcBef>
            </a:pPr>
            <a:r>
              <a:rPr lang="en-US" sz="4610">
                <a:solidFill>
                  <a:srgbClr val="000000"/>
                </a:solidFill>
                <a:latin typeface="Public Sans Bold"/>
              </a:rPr>
              <a:t>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878560" y="3812402"/>
            <a:ext cx="16489471" cy="2986404"/>
          </a:xfrm>
          <a:prstGeom prst="rect">
            <a:avLst/>
          </a:prstGeom>
        </p:spPr>
        <p:txBody>
          <a:bodyPr anchor="t" rtlCol="false" tIns="0" lIns="0" bIns="0" rIns="0">
            <a:spAutoFit/>
          </a:bodyPr>
          <a:lstStyle/>
          <a:p>
            <a:pPr algn="just">
              <a:lnSpc>
                <a:spcPts val="4699"/>
              </a:lnSpc>
            </a:pPr>
            <a:r>
              <a:rPr lang="en-US" sz="4699">
                <a:solidFill>
                  <a:srgbClr val="FFFFFF"/>
                </a:solidFill>
                <a:latin typeface="Public Sans"/>
              </a:rPr>
              <a:t>Đôi khi có một số trạng thái có cùng các transition và hoạt động nội bộ chung. Trong những trường hợp như vậy, bạn có thể tạo chúng thành các substate và di chuyển hành vi chia sẻ vào một superstate.</a:t>
            </a:r>
          </a:p>
          <a:p>
            <a:pPr algn="just">
              <a:lnSpc>
                <a:spcPts val="4699"/>
              </a:lnSpc>
            </a:pPr>
          </a:p>
        </p:txBody>
      </p:sp>
      <p:sp>
        <p:nvSpPr>
          <p:cNvPr name="Freeform 16" id="16"/>
          <p:cNvSpPr/>
          <p:nvPr/>
        </p:nvSpPr>
        <p:spPr>
          <a:xfrm flipH="false" flipV="false" rot="-5397101">
            <a:off x="763552" y="1721370"/>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981963" y="1724921"/>
            <a:ext cx="1283541" cy="1481795"/>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9" id="19"/>
          <p:cNvSpPr txBox="true"/>
          <p:nvPr/>
        </p:nvSpPr>
        <p:spPr>
          <a:xfrm rot="0">
            <a:off x="2742774" y="1774938"/>
            <a:ext cx="14687408" cy="1229360"/>
          </a:xfrm>
          <a:prstGeom prst="rect">
            <a:avLst/>
          </a:prstGeom>
        </p:spPr>
        <p:txBody>
          <a:bodyPr anchor="t" rtlCol="false" tIns="0" lIns="0" bIns="0" rIns="0">
            <a:spAutoFit/>
          </a:bodyPr>
          <a:lstStyle/>
          <a:p>
            <a:pPr>
              <a:lnSpc>
                <a:spcPts val="9940"/>
              </a:lnSpc>
              <a:spcBef>
                <a:spcPct val="0"/>
              </a:spcBef>
            </a:pPr>
            <a:r>
              <a:rPr lang="en-US" sz="7100">
                <a:solidFill>
                  <a:srgbClr val="FFD900"/>
                </a:solidFill>
                <a:latin typeface="Public Sans Bold"/>
              </a:rPr>
              <a:t>SuperState</a:t>
            </a:r>
          </a:p>
        </p:txBody>
      </p:sp>
      <p:sp>
        <p:nvSpPr>
          <p:cNvPr name="TextBox 20" id="20"/>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2</a:t>
            </a:r>
          </a:p>
        </p:txBody>
      </p:sp>
      <p:sp>
        <p:nvSpPr>
          <p:cNvPr name="TextBox 21" id="21"/>
          <p:cNvSpPr txBox="true"/>
          <p:nvPr/>
        </p:nvSpPr>
        <p:spPr>
          <a:xfrm rot="0">
            <a:off x="1789803" y="231397"/>
            <a:ext cx="1044750" cy="797303"/>
          </a:xfrm>
          <a:prstGeom prst="rect">
            <a:avLst/>
          </a:prstGeom>
        </p:spPr>
        <p:txBody>
          <a:bodyPr anchor="t" rtlCol="false" tIns="0" lIns="0" bIns="0" rIns="0">
            <a:spAutoFit/>
          </a:bodyPr>
          <a:lstStyle/>
          <a:p>
            <a:pPr algn="ctr">
              <a:lnSpc>
                <a:spcPts val="6454"/>
              </a:lnSpc>
              <a:spcBef>
                <a:spcPct val="0"/>
              </a:spcBef>
            </a:pPr>
            <a:r>
              <a:rPr lang="en-US" sz="4610">
                <a:solidFill>
                  <a:srgbClr val="000000"/>
                </a:solidFill>
                <a:latin typeface="Public Sans Bold"/>
              </a:rPr>
              <a:t>22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878560" y="3812402"/>
            <a:ext cx="16489471" cy="5348604"/>
          </a:xfrm>
          <a:prstGeom prst="rect">
            <a:avLst/>
          </a:prstGeom>
        </p:spPr>
        <p:txBody>
          <a:bodyPr anchor="t" rtlCol="false" tIns="0" lIns="0" bIns="0" rIns="0">
            <a:spAutoFit/>
          </a:bodyPr>
          <a:lstStyle/>
          <a:p>
            <a:pPr algn="just" marL="1014726" indent="-507363" lvl="1">
              <a:lnSpc>
                <a:spcPts val="4699"/>
              </a:lnSpc>
              <a:buFont typeface="Arial"/>
              <a:buChar char="•"/>
            </a:pPr>
            <a:r>
              <a:rPr lang="en-US" sz="4699">
                <a:solidFill>
                  <a:srgbClr val="FFFFFF"/>
                </a:solidFill>
                <a:latin typeface="Public Sans"/>
              </a:rPr>
              <a:t>Nếu một số trạng thái chia sẻ một hoặc nhiều transition, hãy đơn giản hóa việc mô tả bằng cách vẽ Composite Diagram</a:t>
            </a:r>
          </a:p>
          <a:p>
            <a:pPr algn="just">
              <a:lnSpc>
                <a:spcPts val="4699"/>
              </a:lnSpc>
            </a:pPr>
          </a:p>
          <a:p>
            <a:pPr algn="just" marL="1014726" indent="-507363" lvl="1">
              <a:lnSpc>
                <a:spcPts val="4699"/>
              </a:lnSpc>
              <a:buFont typeface="Arial"/>
              <a:buChar char="•"/>
            </a:pPr>
            <a:r>
              <a:rPr lang="en-US" sz="4699">
                <a:solidFill>
                  <a:srgbClr val="FFFFFF"/>
                </a:solidFill>
                <a:latin typeface="Public Sans"/>
              </a:rPr>
              <a:t>Một composite state chứa nhiều state khác.</a:t>
            </a:r>
          </a:p>
          <a:p>
            <a:pPr algn="just">
              <a:lnSpc>
                <a:spcPts val="4699"/>
              </a:lnSpc>
            </a:pPr>
          </a:p>
          <a:p>
            <a:pPr algn="just" marL="1014726" indent="-507363" lvl="1">
              <a:lnSpc>
                <a:spcPts val="4699"/>
              </a:lnSpc>
              <a:buFont typeface="Arial"/>
              <a:buChar char="•"/>
            </a:pPr>
            <a:r>
              <a:rPr lang="en-US" sz="4699">
                <a:solidFill>
                  <a:srgbClr val="FFFFFF"/>
                </a:solidFill>
                <a:latin typeface="Public Sans"/>
              </a:rPr>
              <a:t>Tư tưởng chính là việc vẽ một biểu đồ trạng thái trong một trạng thái (lồng nhau).</a:t>
            </a:r>
          </a:p>
          <a:p>
            <a:pPr algn="just">
              <a:lnSpc>
                <a:spcPts val="4699"/>
              </a:lnSpc>
            </a:pPr>
          </a:p>
        </p:txBody>
      </p:sp>
      <p:sp>
        <p:nvSpPr>
          <p:cNvPr name="Freeform 16" id="16"/>
          <p:cNvSpPr/>
          <p:nvPr/>
        </p:nvSpPr>
        <p:spPr>
          <a:xfrm flipH="false" flipV="false" rot="-5397101">
            <a:off x="763552" y="1721370"/>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981963" y="1724921"/>
            <a:ext cx="1283541" cy="1481795"/>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9" id="19"/>
          <p:cNvSpPr txBox="true"/>
          <p:nvPr/>
        </p:nvSpPr>
        <p:spPr>
          <a:xfrm rot="0">
            <a:off x="2742774" y="1774938"/>
            <a:ext cx="14687408" cy="1229360"/>
          </a:xfrm>
          <a:prstGeom prst="rect">
            <a:avLst/>
          </a:prstGeom>
        </p:spPr>
        <p:txBody>
          <a:bodyPr anchor="t" rtlCol="false" tIns="0" lIns="0" bIns="0" rIns="0">
            <a:spAutoFit/>
          </a:bodyPr>
          <a:lstStyle/>
          <a:p>
            <a:pPr>
              <a:lnSpc>
                <a:spcPts val="9940"/>
              </a:lnSpc>
              <a:spcBef>
                <a:spcPct val="0"/>
              </a:spcBef>
            </a:pPr>
            <a:r>
              <a:rPr lang="en-US" sz="7100">
                <a:solidFill>
                  <a:srgbClr val="FFD900"/>
                </a:solidFill>
                <a:latin typeface="Public Sans Bold"/>
              </a:rPr>
              <a:t>Composite State</a:t>
            </a:r>
          </a:p>
        </p:txBody>
      </p:sp>
      <p:sp>
        <p:nvSpPr>
          <p:cNvPr name="TextBox 20" id="20"/>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1" id="21"/>
          <p:cNvSpPr txBox="true"/>
          <p:nvPr/>
        </p:nvSpPr>
        <p:spPr>
          <a:xfrm rot="0">
            <a:off x="1789803" y="231397"/>
            <a:ext cx="1044750" cy="797303"/>
          </a:xfrm>
          <a:prstGeom prst="rect">
            <a:avLst/>
          </a:prstGeom>
        </p:spPr>
        <p:txBody>
          <a:bodyPr anchor="t" rtlCol="false" tIns="0" lIns="0" bIns="0" rIns="0">
            <a:spAutoFit/>
          </a:bodyPr>
          <a:lstStyle/>
          <a:p>
            <a:pPr algn="ctr">
              <a:lnSpc>
                <a:spcPts val="6454"/>
              </a:lnSpc>
              <a:spcBef>
                <a:spcPct val="0"/>
              </a:spcBef>
            </a:pPr>
            <a:r>
              <a:rPr lang="en-US" sz="4610">
                <a:solidFill>
                  <a:srgbClr val="000000"/>
                </a:solidFill>
                <a:latin typeface="Public Sans Bold"/>
              </a:rPr>
              <a:t>23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5" id="15"/>
          <p:cNvSpPr/>
          <p:nvPr/>
        </p:nvSpPr>
        <p:spPr>
          <a:xfrm flipH="false" flipV="false" rot="-5397101">
            <a:off x="763552" y="1721370"/>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981963" y="1724921"/>
            <a:ext cx="1283541" cy="1481795"/>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8" id="18"/>
          <p:cNvSpPr/>
          <p:nvPr/>
        </p:nvSpPr>
        <p:spPr>
          <a:xfrm flipH="false" flipV="false" rot="0">
            <a:off x="4272897" y="3206716"/>
            <a:ext cx="10359583" cy="6707166"/>
          </a:xfrm>
          <a:custGeom>
            <a:avLst/>
            <a:gdLst/>
            <a:ahLst/>
            <a:cxnLst/>
            <a:rect r="r" b="b" t="t" l="l"/>
            <a:pathLst>
              <a:path h="6707166" w="10359583">
                <a:moveTo>
                  <a:pt x="0" y="0"/>
                </a:moveTo>
                <a:lnTo>
                  <a:pt x="10359583" y="0"/>
                </a:lnTo>
                <a:lnTo>
                  <a:pt x="10359583" y="6707166"/>
                </a:lnTo>
                <a:lnTo>
                  <a:pt x="0" y="6707166"/>
                </a:lnTo>
                <a:lnTo>
                  <a:pt x="0" y="0"/>
                </a:lnTo>
                <a:close/>
              </a:path>
            </a:pathLst>
          </a:custGeom>
          <a:blipFill>
            <a:blip r:embed="rId4"/>
            <a:stretch>
              <a:fillRect l="0" t="0" r="0" b="0"/>
            </a:stretch>
          </a:blipFill>
        </p:spPr>
      </p:sp>
      <p:sp>
        <p:nvSpPr>
          <p:cNvPr name="TextBox 19" id="19"/>
          <p:cNvSpPr txBox="true"/>
          <p:nvPr/>
        </p:nvSpPr>
        <p:spPr>
          <a:xfrm rot="0">
            <a:off x="2742774" y="1774938"/>
            <a:ext cx="14687408" cy="1229360"/>
          </a:xfrm>
          <a:prstGeom prst="rect">
            <a:avLst/>
          </a:prstGeom>
        </p:spPr>
        <p:txBody>
          <a:bodyPr anchor="t" rtlCol="false" tIns="0" lIns="0" bIns="0" rIns="0">
            <a:spAutoFit/>
          </a:bodyPr>
          <a:lstStyle/>
          <a:p>
            <a:pPr>
              <a:lnSpc>
                <a:spcPts val="9940"/>
              </a:lnSpc>
              <a:spcBef>
                <a:spcPct val="0"/>
              </a:spcBef>
            </a:pPr>
            <a:r>
              <a:rPr lang="en-US" sz="7100">
                <a:solidFill>
                  <a:srgbClr val="FFD900"/>
                </a:solidFill>
                <a:latin typeface="Public Sans Bold"/>
              </a:rPr>
              <a:t>Composite State</a:t>
            </a:r>
          </a:p>
        </p:txBody>
      </p:sp>
      <p:sp>
        <p:nvSpPr>
          <p:cNvPr name="TextBox 20" id="20"/>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1" id="21"/>
          <p:cNvSpPr txBox="true"/>
          <p:nvPr/>
        </p:nvSpPr>
        <p:spPr>
          <a:xfrm rot="0">
            <a:off x="1789803" y="231397"/>
            <a:ext cx="1044750" cy="797303"/>
          </a:xfrm>
          <a:prstGeom prst="rect">
            <a:avLst/>
          </a:prstGeom>
        </p:spPr>
        <p:txBody>
          <a:bodyPr anchor="t" rtlCol="false" tIns="0" lIns="0" bIns="0" rIns="0">
            <a:spAutoFit/>
          </a:bodyPr>
          <a:lstStyle/>
          <a:p>
            <a:pPr algn="ctr">
              <a:lnSpc>
                <a:spcPts val="6454"/>
              </a:lnSpc>
              <a:spcBef>
                <a:spcPct val="0"/>
              </a:spcBef>
            </a:pPr>
            <a:r>
              <a:rPr lang="en-US" sz="4610">
                <a:solidFill>
                  <a:srgbClr val="000000"/>
                </a:solidFill>
                <a:latin typeface="Public Sans Bold"/>
              </a:rPr>
              <a:t>24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878560" y="3812402"/>
            <a:ext cx="16489471" cy="3576954"/>
          </a:xfrm>
          <a:prstGeom prst="rect">
            <a:avLst/>
          </a:prstGeom>
        </p:spPr>
        <p:txBody>
          <a:bodyPr anchor="t" rtlCol="false" tIns="0" lIns="0" bIns="0" rIns="0">
            <a:spAutoFit/>
          </a:bodyPr>
          <a:lstStyle/>
          <a:p>
            <a:pPr algn="just" marL="1014726" indent="-507363" lvl="1">
              <a:lnSpc>
                <a:spcPts val="4699"/>
              </a:lnSpc>
              <a:buFont typeface="Arial"/>
              <a:buChar char="•"/>
            </a:pPr>
            <a:r>
              <a:rPr lang="en-US" sz="4699">
                <a:solidFill>
                  <a:srgbClr val="FFFFFF"/>
                </a:solidFill>
                <a:latin typeface="Public Sans"/>
              </a:rPr>
              <a:t>Được dùng cho đối tượng có thể ở nhiều trạng thái trong một lúc</a:t>
            </a:r>
          </a:p>
          <a:p>
            <a:pPr algn="just">
              <a:lnSpc>
                <a:spcPts val="4699"/>
              </a:lnSpc>
            </a:pPr>
          </a:p>
          <a:p>
            <a:pPr algn="just" marL="1014726" indent="-507363" lvl="1">
              <a:lnSpc>
                <a:spcPts val="4699"/>
              </a:lnSpc>
              <a:buFont typeface="Arial"/>
              <a:buChar char="•"/>
            </a:pPr>
            <a:r>
              <a:rPr lang="en-US" sz="4699">
                <a:solidFill>
                  <a:srgbClr val="FFFFFF"/>
                </a:solidFill>
                <a:latin typeface="Public Sans"/>
              </a:rPr>
              <a:t>Trạng thái có thể được chia thành nhiều biểu đồ trạng thái chéo nhau chạy song song.</a:t>
            </a:r>
          </a:p>
          <a:p>
            <a:pPr algn="just">
              <a:lnSpc>
                <a:spcPts val="4699"/>
              </a:lnSpc>
            </a:pPr>
          </a:p>
        </p:txBody>
      </p:sp>
      <p:sp>
        <p:nvSpPr>
          <p:cNvPr name="Freeform 16" id="16"/>
          <p:cNvSpPr/>
          <p:nvPr/>
        </p:nvSpPr>
        <p:spPr>
          <a:xfrm flipH="false" flipV="false" rot="-5397101">
            <a:off x="763552" y="1721370"/>
            <a:ext cx="1720363" cy="1488896"/>
          </a:xfrm>
          <a:custGeom>
            <a:avLst/>
            <a:gdLst/>
            <a:ahLst/>
            <a:cxnLst/>
            <a:rect r="r" b="b" t="t" l="l"/>
            <a:pathLst>
              <a:path h="1488896" w="1720363">
                <a:moveTo>
                  <a:pt x="0" y="0"/>
                </a:moveTo>
                <a:lnTo>
                  <a:pt x="1720363" y="0"/>
                </a:lnTo>
                <a:lnTo>
                  <a:pt x="1720363"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981963" y="1724921"/>
            <a:ext cx="1283541" cy="1481795"/>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9" id="19"/>
          <p:cNvSpPr txBox="true"/>
          <p:nvPr/>
        </p:nvSpPr>
        <p:spPr>
          <a:xfrm rot="0">
            <a:off x="2742774" y="1774938"/>
            <a:ext cx="14687408" cy="1229360"/>
          </a:xfrm>
          <a:prstGeom prst="rect">
            <a:avLst/>
          </a:prstGeom>
        </p:spPr>
        <p:txBody>
          <a:bodyPr anchor="t" rtlCol="false" tIns="0" lIns="0" bIns="0" rIns="0">
            <a:spAutoFit/>
          </a:bodyPr>
          <a:lstStyle/>
          <a:p>
            <a:pPr>
              <a:lnSpc>
                <a:spcPts val="9940"/>
              </a:lnSpc>
              <a:spcBef>
                <a:spcPct val="0"/>
              </a:spcBef>
            </a:pPr>
            <a:r>
              <a:rPr lang="en-US" sz="7100">
                <a:solidFill>
                  <a:srgbClr val="FFD900"/>
                </a:solidFill>
                <a:latin typeface="Public Sans Bold"/>
              </a:rPr>
              <a:t>Concurrent State</a:t>
            </a:r>
          </a:p>
        </p:txBody>
      </p:sp>
      <p:sp>
        <p:nvSpPr>
          <p:cNvPr name="TextBox 20" id="20"/>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4</a:t>
            </a:r>
          </a:p>
        </p:txBody>
      </p:sp>
      <p:sp>
        <p:nvSpPr>
          <p:cNvPr name="TextBox 21" id="21"/>
          <p:cNvSpPr txBox="true"/>
          <p:nvPr/>
        </p:nvSpPr>
        <p:spPr>
          <a:xfrm rot="0">
            <a:off x="1789803" y="231397"/>
            <a:ext cx="1044750" cy="797303"/>
          </a:xfrm>
          <a:prstGeom prst="rect">
            <a:avLst/>
          </a:prstGeom>
        </p:spPr>
        <p:txBody>
          <a:bodyPr anchor="t" rtlCol="false" tIns="0" lIns="0" bIns="0" rIns="0">
            <a:spAutoFit/>
          </a:bodyPr>
          <a:lstStyle/>
          <a:p>
            <a:pPr algn="ctr">
              <a:lnSpc>
                <a:spcPts val="6454"/>
              </a:lnSpc>
              <a:spcBef>
                <a:spcPct val="0"/>
              </a:spcBef>
            </a:pPr>
            <a:r>
              <a:rPr lang="en-US" sz="4610">
                <a:solidFill>
                  <a:srgbClr val="000000"/>
                </a:solidFill>
                <a:latin typeface="Public Sans Bold"/>
              </a:rPr>
              <a:t>25</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89468" y="5847148"/>
            <a:ext cx="7666612" cy="76666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10857" y="-3226759"/>
            <a:ext cx="7666612" cy="76666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13607" y="368872"/>
            <a:ext cx="2370497" cy="659828"/>
            <a:chOff x="0" y="0"/>
            <a:chExt cx="624328" cy="173782"/>
          </a:xfrm>
        </p:grpSpPr>
        <p:sp>
          <p:nvSpPr>
            <p:cNvPr name="Freeform 9" id="9"/>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0" id="10"/>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914144" y="284471"/>
            <a:ext cx="828630" cy="828630"/>
            <a:chOff x="0" y="0"/>
            <a:chExt cx="6238240" cy="6238240"/>
          </a:xfrm>
        </p:grpSpPr>
        <p:sp>
          <p:nvSpPr>
            <p:cNvPr name="Freeform 12" id="12"/>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13" id="13"/>
          <p:cNvGrpSpPr/>
          <p:nvPr/>
        </p:nvGrpSpPr>
        <p:grpSpPr>
          <a:xfrm rot="0">
            <a:off x="14855031"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5" id="15"/>
          <p:cNvGrpSpPr/>
          <p:nvPr/>
        </p:nvGrpSpPr>
        <p:grpSpPr>
          <a:xfrm rot="0">
            <a:off x="15501533"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16148034"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16794535" y="802625"/>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1028700"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3" id="23"/>
          <p:cNvGrpSpPr/>
          <p:nvPr/>
        </p:nvGrpSpPr>
        <p:grpSpPr>
          <a:xfrm rot="0">
            <a:off x="1675201"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5" id="25"/>
          <p:cNvGrpSpPr/>
          <p:nvPr/>
        </p:nvGrpSpPr>
        <p:grpSpPr>
          <a:xfrm rot="0">
            <a:off x="2321703"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7" id="27"/>
          <p:cNvGrpSpPr/>
          <p:nvPr/>
        </p:nvGrpSpPr>
        <p:grpSpPr>
          <a:xfrm rot="0">
            <a:off x="2968204" y="8947824"/>
            <a:ext cx="464765" cy="536551"/>
            <a:chOff x="0" y="0"/>
            <a:chExt cx="1595120" cy="1841500"/>
          </a:xfrm>
        </p:grpSpPr>
        <p:sp>
          <p:nvSpPr>
            <p:cNvPr name="Freeform 28" id="2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9" id="29"/>
          <p:cNvGrpSpPr/>
          <p:nvPr/>
        </p:nvGrpSpPr>
        <p:grpSpPr>
          <a:xfrm rot="0">
            <a:off x="14663211" y="8990024"/>
            <a:ext cx="2798197" cy="659828"/>
            <a:chOff x="0" y="0"/>
            <a:chExt cx="3730929" cy="879770"/>
          </a:xfrm>
        </p:grpSpPr>
        <p:grpSp>
          <p:nvGrpSpPr>
            <p:cNvPr name="Group 30" id="30"/>
            <p:cNvGrpSpPr/>
            <p:nvPr/>
          </p:nvGrpSpPr>
          <p:grpSpPr>
            <a:xfrm rot="0">
              <a:off x="0" y="0"/>
              <a:ext cx="3730929" cy="879770"/>
              <a:chOff x="0" y="0"/>
              <a:chExt cx="736974" cy="173782"/>
            </a:xfrm>
          </p:grpSpPr>
          <p:sp>
            <p:nvSpPr>
              <p:cNvPr name="Freeform 31" id="31"/>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2" id="32"/>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0" y="0"/>
              <a:ext cx="1001692" cy="879770"/>
              <a:chOff x="0" y="0"/>
              <a:chExt cx="197865" cy="173782"/>
            </a:xfrm>
          </p:grpSpPr>
          <p:sp>
            <p:nvSpPr>
              <p:cNvPr name="Freeform 34" id="34"/>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5" id="35"/>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6" id="36"/>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TextBox 38" id="38"/>
          <p:cNvSpPr txBox="true"/>
          <p:nvPr/>
        </p:nvSpPr>
        <p:spPr>
          <a:xfrm rot="0">
            <a:off x="-606564" y="4183799"/>
            <a:ext cx="19501128" cy="1444121"/>
          </a:xfrm>
          <a:prstGeom prst="rect">
            <a:avLst/>
          </a:prstGeom>
        </p:spPr>
        <p:txBody>
          <a:bodyPr anchor="t" rtlCol="false" tIns="0" lIns="0" bIns="0" rIns="0">
            <a:spAutoFit/>
          </a:bodyPr>
          <a:lstStyle/>
          <a:p>
            <a:pPr algn="ctr">
              <a:lnSpc>
                <a:spcPts val="11752"/>
              </a:lnSpc>
              <a:spcBef>
                <a:spcPct val="0"/>
              </a:spcBef>
            </a:pPr>
            <a:r>
              <a:rPr lang="en-US" sz="8394">
                <a:solidFill>
                  <a:srgbClr val="FFFFFF"/>
                </a:solidFill>
                <a:latin typeface="Public Sans Bold"/>
              </a:rPr>
              <a:t>Khi nào sử dụng State Diagram?</a:t>
            </a:r>
          </a:p>
        </p:txBody>
      </p:sp>
      <p:sp>
        <p:nvSpPr>
          <p:cNvPr name="AutoShape 39" id="39"/>
          <p:cNvSpPr/>
          <p:nvPr/>
        </p:nvSpPr>
        <p:spPr>
          <a:xfrm rot="0">
            <a:off x="5484763" y="6036037"/>
            <a:ext cx="7318474" cy="0"/>
          </a:xfrm>
          <a:prstGeom prst="line">
            <a:avLst/>
          </a:prstGeom>
          <a:ln cap="flat" w="47625">
            <a:solidFill>
              <a:srgbClr val="FFD900"/>
            </a:solidFill>
            <a:prstDash val="solid"/>
            <a:headEnd type="none" len="sm" w="sm"/>
            <a:tailEnd type="none" len="sm" w="sm"/>
          </a:ln>
        </p:spPr>
      </p:sp>
      <p:sp>
        <p:nvSpPr>
          <p:cNvPr name="AutoShape 40" id="40"/>
          <p:cNvSpPr/>
          <p:nvPr/>
        </p:nvSpPr>
        <p:spPr>
          <a:xfrm rot="0">
            <a:off x="6633183" y="4203338"/>
            <a:ext cx="5021634" cy="0"/>
          </a:xfrm>
          <a:prstGeom prst="line">
            <a:avLst/>
          </a:prstGeom>
          <a:ln cap="flat" w="47625">
            <a:solidFill>
              <a:srgbClr val="FFD900"/>
            </a:solidFill>
            <a:prstDash val="solid"/>
            <a:headEnd type="none" len="sm" w="sm"/>
            <a:tailEnd type="none" len="sm" w="sm"/>
          </a:ln>
        </p:spPr>
      </p:sp>
      <p:grpSp>
        <p:nvGrpSpPr>
          <p:cNvPr name="Group 41" id="41"/>
          <p:cNvGrpSpPr/>
          <p:nvPr/>
        </p:nvGrpSpPr>
        <p:grpSpPr>
          <a:xfrm rot="0">
            <a:off x="1970111" y="4361640"/>
            <a:ext cx="1042894" cy="104289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15274995" y="4882466"/>
            <a:ext cx="1042894" cy="104289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7" id="47"/>
          <p:cNvSpPr txBox="true"/>
          <p:nvPr/>
        </p:nvSpPr>
        <p:spPr>
          <a:xfrm rot="0">
            <a:off x="1789803" y="231397"/>
            <a:ext cx="1044750" cy="797303"/>
          </a:xfrm>
          <a:prstGeom prst="rect">
            <a:avLst/>
          </a:prstGeom>
        </p:spPr>
        <p:txBody>
          <a:bodyPr anchor="t" rtlCol="false" tIns="0" lIns="0" bIns="0" rIns="0">
            <a:spAutoFit/>
          </a:bodyPr>
          <a:lstStyle/>
          <a:p>
            <a:pPr algn="ctr">
              <a:lnSpc>
                <a:spcPts val="6454"/>
              </a:lnSpc>
              <a:spcBef>
                <a:spcPct val="0"/>
              </a:spcBef>
            </a:pPr>
            <a:r>
              <a:rPr lang="en-US" sz="4610">
                <a:solidFill>
                  <a:srgbClr val="000000"/>
                </a:solidFill>
                <a:latin typeface="Public Sans Bold"/>
              </a:rPr>
              <a:t>26</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sp>
        <p:nvSpPr>
          <p:cNvPr name="TextBox 7" id="7"/>
          <p:cNvSpPr txBox="true"/>
          <p:nvPr/>
        </p:nvSpPr>
        <p:spPr>
          <a:xfrm rot="0">
            <a:off x="899264" y="1921510"/>
            <a:ext cx="16489471" cy="6529704"/>
          </a:xfrm>
          <a:prstGeom prst="rect">
            <a:avLst/>
          </a:prstGeom>
        </p:spPr>
        <p:txBody>
          <a:bodyPr anchor="t" rtlCol="false" tIns="0" lIns="0" bIns="0" rIns="0">
            <a:spAutoFit/>
          </a:bodyPr>
          <a:lstStyle/>
          <a:p>
            <a:pPr algn="just" marL="1014726" indent="-507363" lvl="1">
              <a:lnSpc>
                <a:spcPts val="4699"/>
              </a:lnSpc>
              <a:buFont typeface="Arial"/>
              <a:buChar char="•"/>
            </a:pPr>
            <a:r>
              <a:rPr lang="en-US" sz="4699">
                <a:solidFill>
                  <a:srgbClr val="FFFFFF"/>
                </a:solidFill>
                <a:latin typeface="Public Sans"/>
              </a:rPr>
              <a:t>State diagram thường rất hiệu quả trong việc mô tả hành vi của một đối tượng. Tuy nhiên, biểu đồ trạng thái không phải lúc nào cũng phù hợp để mô tả hành vi mà liên quan đến nhiều đối tượng. Nếu trong trường hợp này nên dùng Activity diagram.</a:t>
            </a:r>
          </a:p>
          <a:p>
            <a:pPr algn="just">
              <a:lnSpc>
                <a:spcPts val="4699"/>
              </a:lnSpc>
            </a:pPr>
          </a:p>
          <a:p>
            <a:pPr algn="just" marL="1014726" indent="-507363" lvl="1">
              <a:lnSpc>
                <a:spcPts val="4699"/>
              </a:lnSpc>
              <a:buFont typeface="Arial"/>
              <a:buChar char="•"/>
            </a:pPr>
            <a:r>
              <a:rPr lang="en-US" sz="4699">
                <a:solidFill>
                  <a:srgbClr val="FFFFFF"/>
                </a:solidFill>
                <a:latin typeface="Public Sans"/>
              </a:rPr>
              <a:t>Không nên vẽ state diagram cho mọi class của hệ thống, chỉ vẽ cho những class có những biến chuyển trạng thái phức tạp trong hành vi nhằm giúp người xem hiểu rõ nó hoạt động như nào.</a:t>
            </a:r>
          </a:p>
          <a:p>
            <a:pPr algn="just">
              <a:lnSpc>
                <a:spcPts val="4699"/>
              </a:lnSpc>
            </a:pPr>
          </a:p>
        </p:txBody>
      </p:sp>
      <p:sp>
        <p:nvSpPr>
          <p:cNvPr name="TextBox 8" id="8"/>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4</a:t>
            </a:r>
          </a:p>
        </p:txBody>
      </p:sp>
      <p:sp>
        <p:nvSpPr>
          <p:cNvPr name="TextBox 9" id="9"/>
          <p:cNvSpPr txBox="true"/>
          <p:nvPr/>
        </p:nvSpPr>
        <p:spPr>
          <a:xfrm rot="0">
            <a:off x="1789803" y="231397"/>
            <a:ext cx="1044750" cy="797303"/>
          </a:xfrm>
          <a:prstGeom prst="rect">
            <a:avLst/>
          </a:prstGeom>
        </p:spPr>
        <p:txBody>
          <a:bodyPr anchor="t" rtlCol="false" tIns="0" lIns="0" bIns="0" rIns="0">
            <a:spAutoFit/>
          </a:bodyPr>
          <a:lstStyle/>
          <a:p>
            <a:pPr algn="ctr">
              <a:lnSpc>
                <a:spcPts val="6454"/>
              </a:lnSpc>
              <a:spcBef>
                <a:spcPct val="0"/>
              </a:spcBef>
            </a:pPr>
            <a:r>
              <a:rPr lang="en-US" sz="4610">
                <a:solidFill>
                  <a:srgbClr val="000000"/>
                </a:solidFill>
                <a:latin typeface="Public Sans Bold"/>
              </a:rPr>
              <a:t>27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14855031" y="802625"/>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15501533" y="802625"/>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6148034" y="802625"/>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6794535"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5" id="15"/>
          <p:cNvGrpSpPr/>
          <p:nvPr/>
        </p:nvGrpSpPr>
        <p:grpSpPr>
          <a:xfrm rot="0">
            <a:off x="1028700" y="8947824"/>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7" id="17"/>
          <p:cNvGrpSpPr/>
          <p:nvPr/>
        </p:nvGrpSpPr>
        <p:grpSpPr>
          <a:xfrm rot="0">
            <a:off x="1675201" y="8947824"/>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9" id="19"/>
          <p:cNvGrpSpPr/>
          <p:nvPr/>
        </p:nvGrpSpPr>
        <p:grpSpPr>
          <a:xfrm rot="0">
            <a:off x="2321703" y="8947824"/>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1" id="21"/>
          <p:cNvGrpSpPr/>
          <p:nvPr/>
        </p:nvGrpSpPr>
        <p:grpSpPr>
          <a:xfrm rot="0">
            <a:off x="15319796" y="9258300"/>
            <a:ext cx="2798197" cy="659828"/>
            <a:chOff x="0" y="0"/>
            <a:chExt cx="3730929" cy="879770"/>
          </a:xfrm>
        </p:grpSpPr>
        <p:grpSp>
          <p:nvGrpSpPr>
            <p:cNvPr name="Group 22" id="22"/>
            <p:cNvGrpSpPr/>
            <p:nvPr/>
          </p:nvGrpSpPr>
          <p:grpSpPr>
            <a:xfrm rot="0">
              <a:off x="0" y="0"/>
              <a:ext cx="3730929" cy="879770"/>
              <a:chOff x="0" y="0"/>
              <a:chExt cx="736974" cy="173782"/>
            </a:xfrm>
          </p:grpSpPr>
          <p:sp>
            <p:nvSpPr>
              <p:cNvPr name="Freeform 23" id="23"/>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24" id="24"/>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0" y="0"/>
              <a:ext cx="1001692" cy="879770"/>
              <a:chOff x="0" y="0"/>
              <a:chExt cx="197865" cy="173782"/>
            </a:xfrm>
          </p:grpSpPr>
          <p:sp>
            <p:nvSpPr>
              <p:cNvPr name="Freeform 26" id="26"/>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27" id="27"/>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28" id="28"/>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AutoShape 30" id="30"/>
          <p:cNvSpPr/>
          <p:nvPr/>
        </p:nvSpPr>
        <p:spPr>
          <a:xfrm>
            <a:off x="6208181" y="2451251"/>
            <a:ext cx="5770811" cy="0"/>
          </a:xfrm>
          <a:prstGeom prst="line">
            <a:avLst/>
          </a:prstGeom>
          <a:ln cap="flat" w="47625">
            <a:solidFill>
              <a:srgbClr val="FFD900"/>
            </a:solidFill>
            <a:prstDash val="solid"/>
            <a:headEnd type="none" len="sm" w="sm"/>
            <a:tailEnd type="none" len="sm" w="sm"/>
          </a:ln>
        </p:spPr>
      </p:sp>
      <p:grpSp>
        <p:nvGrpSpPr>
          <p:cNvPr name="Group 31" id="31"/>
          <p:cNvGrpSpPr/>
          <p:nvPr/>
        </p:nvGrpSpPr>
        <p:grpSpPr>
          <a:xfrm rot="0">
            <a:off x="1970111" y="4361640"/>
            <a:ext cx="1042894" cy="104289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4" id="34"/>
          <p:cNvGrpSpPr/>
          <p:nvPr/>
        </p:nvGrpSpPr>
        <p:grpSpPr>
          <a:xfrm rot="0">
            <a:off x="15274995" y="4882466"/>
            <a:ext cx="1042894" cy="104289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37" id="37"/>
          <p:cNvSpPr/>
          <p:nvPr/>
        </p:nvSpPr>
        <p:spPr>
          <a:xfrm flipH="false" flipV="false" rot="-5397101">
            <a:off x="4446696" y="2784267"/>
            <a:ext cx="1050870" cy="909480"/>
          </a:xfrm>
          <a:custGeom>
            <a:avLst/>
            <a:gdLst/>
            <a:ahLst/>
            <a:cxnLst/>
            <a:rect r="r" b="b" t="t" l="l"/>
            <a:pathLst>
              <a:path h="909480" w="1050870">
                <a:moveTo>
                  <a:pt x="0" y="0"/>
                </a:moveTo>
                <a:lnTo>
                  <a:pt x="1050871" y="0"/>
                </a:lnTo>
                <a:lnTo>
                  <a:pt x="1050871" y="909481"/>
                </a:lnTo>
                <a:lnTo>
                  <a:pt x="0" y="909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8" id="38"/>
          <p:cNvGrpSpPr/>
          <p:nvPr/>
        </p:nvGrpSpPr>
        <p:grpSpPr>
          <a:xfrm rot="0">
            <a:off x="4580111" y="2786436"/>
            <a:ext cx="784041" cy="905143"/>
            <a:chOff x="0" y="0"/>
            <a:chExt cx="1595120" cy="1841500"/>
          </a:xfrm>
        </p:grpSpPr>
        <p:sp>
          <p:nvSpPr>
            <p:cNvPr name="Freeform 39" id="3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40" id="40"/>
          <p:cNvSpPr/>
          <p:nvPr/>
        </p:nvSpPr>
        <p:spPr>
          <a:xfrm flipH="false" flipV="false" rot="-5397101">
            <a:off x="4446696" y="3971259"/>
            <a:ext cx="1050870" cy="909480"/>
          </a:xfrm>
          <a:custGeom>
            <a:avLst/>
            <a:gdLst/>
            <a:ahLst/>
            <a:cxnLst/>
            <a:rect r="r" b="b" t="t" l="l"/>
            <a:pathLst>
              <a:path h="909480" w="1050870">
                <a:moveTo>
                  <a:pt x="0" y="0"/>
                </a:moveTo>
                <a:lnTo>
                  <a:pt x="1050871" y="0"/>
                </a:lnTo>
                <a:lnTo>
                  <a:pt x="1050871" y="909481"/>
                </a:lnTo>
                <a:lnTo>
                  <a:pt x="0" y="909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1" id="41"/>
          <p:cNvGrpSpPr/>
          <p:nvPr/>
        </p:nvGrpSpPr>
        <p:grpSpPr>
          <a:xfrm rot="0">
            <a:off x="4580111" y="3973428"/>
            <a:ext cx="784041" cy="905143"/>
            <a:chOff x="0" y="0"/>
            <a:chExt cx="1595120" cy="1841500"/>
          </a:xfrm>
        </p:grpSpPr>
        <p:sp>
          <p:nvSpPr>
            <p:cNvPr name="Freeform 42" id="4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43" id="43"/>
          <p:cNvSpPr/>
          <p:nvPr/>
        </p:nvSpPr>
        <p:spPr>
          <a:xfrm flipH="false" flipV="false" rot="-5397101">
            <a:off x="4446696" y="5158251"/>
            <a:ext cx="1050870" cy="909480"/>
          </a:xfrm>
          <a:custGeom>
            <a:avLst/>
            <a:gdLst/>
            <a:ahLst/>
            <a:cxnLst/>
            <a:rect r="r" b="b" t="t" l="l"/>
            <a:pathLst>
              <a:path h="909480" w="1050870">
                <a:moveTo>
                  <a:pt x="0" y="0"/>
                </a:moveTo>
                <a:lnTo>
                  <a:pt x="1050871" y="0"/>
                </a:lnTo>
                <a:lnTo>
                  <a:pt x="1050871" y="909481"/>
                </a:lnTo>
                <a:lnTo>
                  <a:pt x="0" y="909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4" id="44"/>
          <p:cNvGrpSpPr/>
          <p:nvPr/>
        </p:nvGrpSpPr>
        <p:grpSpPr>
          <a:xfrm rot="0">
            <a:off x="4580111" y="5160420"/>
            <a:ext cx="784041" cy="905143"/>
            <a:chOff x="0" y="0"/>
            <a:chExt cx="1595120" cy="1841500"/>
          </a:xfrm>
        </p:grpSpPr>
        <p:sp>
          <p:nvSpPr>
            <p:cNvPr name="Freeform 45" id="4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46" id="46"/>
          <p:cNvSpPr txBox="true"/>
          <p:nvPr/>
        </p:nvSpPr>
        <p:spPr>
          <a:xfrm rot="0">
            <a:off x="3783430" y="960701"/>
            <a:ext cx="10620314" cy="1229360"/>
          </a:xfrm>
          <a:prstGeom prst="rect">
            <a:avLst/>
          </a:prstGeom>
        </p:spPr>
        <p:txBody>
          <a:bodyPr anchor="t" rtlCol="false" tIns="0" lIns="0" bIns="0" rIns="0">
            <a:spAutoFit/>
          </a:bodyPr>
          <a:lstStyle/>
          <a:p>
            <a:pPr algn="ctr">
              <a:lnSpc>
                <a:spcPts val="9940"/>
              </a:lnSpc>
              <a:spcBef>
                <a:spcPct val="0"/>
              </a:spcBef>
            </a:pPr>
            <a:r>
              <a:rPr lang="en-US" sz="7100">
                <a:solidFill>
                  <a:srgbClr val="FFFFFF"/>
                </a:solidFill>
                <a:latin typeface="Public Sans Bold"/>
              </a:rPr>
              <a:t>NỘI DUNG CHÍNH</a:t>
            </a:r>
          </a:p>
        </p:txBody>
      </p:sp>
      <p:sp>
        <p:nvSpPr>
          <p:cNvPr name="TextBox 47" id="47"/>
          <p:cNvSpPr txBox="true"/>
          <p:nvPr/>
        </p:nvSpPr>
        <p:spPr>
          <a:xfrm rot="0">
            <a:off x="2000884" y="208476"/>
            <a:ext cx="55990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1</a:t>
            </a:r>
          </a:p>
        </p:txBody>
      </p:sp>
      <p:sp>
        <p:nvSpPr>
          <p:cNvPr name="TextBox 48" id="48"/>
          <p:cNvSpPr txBox="true"/>
          <p:nvPr/>
        </p:nvSpPr>
        <p:spPr>
          <a:xfrm rot="0">
            <a:off x="5833601" y="2851657"/>
            <a:ext cx="5807410" cy="688975"/>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Public Sans"/>
              </a:rPr>
              <a:t>State Diagram là gì?</a:t>
            </a:r>
          </a:p>
        </p:txBody>
      </p:sp>
      <p:sp>
        <p:nvSpPr>
          <p:cNvPr name="TextBox 49" id="49"/>
          <p:cNvSpPr txBox="true"/>
          <p:nvPr/>
        </p:nvSpPr>
        <p:spPr>
          <a:xfrm rot="0">
            <a:off x="4603101" y="2877345"/>
            <a:ext cx="738062" cy="637599"/>
          </a:xfrm>
          <a:prstGeom prst="rect">
            <a:avLst/>
          </a:prstGeom>
        </p:spPr>
        <p:txBody>
          <a:bodyPr anchor="t" rtlCol="false" tIns="0" lIns="0" bIns="0" rIns="0">
            <a:spAutoFit/>
          </a:bodyPr>
          <a:lstStyle/>
          <a:p>
            <a:pPr algn="ctr">
              <a:lnSpc>
                <a:spcPts val="5102"/>
              </a:lnSpc>
              <a:spcBef>
                <a:spcPct val="0"/>
              </a:spcBef>
            </a:pPr>
            <a:r>
              <a:rPr lang="en-US" sz="3644">
                <a:solidFill>
                  <a:srgbClr val="000000"/>
                </a:solidFill>
                <a:latin typeface="Public Sans Bold"/>
              </a:rPr>
              <a:t>1</a:t>
            </a:r>
          </a:p>
        </p:txBody>
      </p:sp>
      <p:sp>
        <p:nvSpPr>
          <p:cNvPr name="TextBox 50" id="50"/>
          <p:cNvSpPr txBox="true"/>
          <p:nvPr/>
        </p:nvSpPr>
        <p:spPr>
          <a:xfrm rot="0">
            <a:off x="5833601" y="4038650"/>
            <a:ext cx="6565666" cy="688975"/>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Public Sans"/>
              </a:rPr>
              <a:t>Các thành phần chính.</a:t>
            </a:r>
          </a:p>
        </p:txBody>
      </p:sp>
      <p:sp>
        <p:nvSpPr>
          <p:cNvPr name="TextBox 51" id="51"/>
          <p:cNvSpPr txBox="true"/>
          <p:nvPr/>
        </p:nvSpPr>
        <p:spPr>
          <a:xfrm rot="0">
            <a:off x="4603101" y="4064338"/>
            <a:ext cx="738062" cy="637599"/>
          </a:xfrm>
          <a:prstGeom prst="rect">
            <a:avLst/>
          </a:prstGeom>
        </p:spPr>
        <p:txBody>
          <a:bodyPr anchor="t" rtlCol="false" tIns="0" lIns="0" bIns="0" rIns="0">
            <a:spAutoFit/>
          </a:bodyPr>
          <a:lstStyle/>
          <a:p>
            <a:pPr algn="ctr">
              <a:lnSpc>
                <a:spcPts val="5102"/>
              </a:lnSpc>
              <a:spcBef>
                <a:spcPct val="0"/>
              </a:spcBef>
            </a:pPr>
            <a:r>
              <a:rPr lang="en-US" sz="3644">
                <a:solidFill>
                  <a:srgbClr val="000000"/>
                </a:solidFill>
                <a:latin typeface="Public Sans Bold"/>
              </a:rPr>
              <a:t>2</a:t>
            </a:r>
          </a:p>
        </p:txBody>
      </p:sp>
      <p:sp>
        <p:nvSpPr>
          <p:cNvPr name="TextBox 52" id="52"/>
          <p:cNvSpPr txBox="true"/>
          <p:nvPr/>
        </p:nvSpPr>
        <p:spPr>
          <a:xfrm rot="0">
            <a:off x="5833601" y="5225642"/>
            <a:ext cx="7792086" cy="688975"/>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Public Sans"/>
              </a:rPr>
              <a:t>Cách vẽ State Diagram.</a:t>
            </a:r>
          </a:p>
        </p:txBody>
      </p:sp>
      <p:sp>
        <p:nvSpPr>
          <p:cNvPr name="TextBox 53" id="53"/>
          <p:cNvSpPr txBox="true"/>
          <p:nvPr/>
        </p:nvSpPr>
        <p:spPr>
          <a:xfrm rot="0">
            <a:off x="4603101" y="5251330"/>
            <a:ext cx="738062" cy="637579"/>
          </a:xfrm>
          <a:prstGeom prst="rect">
            <a:avLst/>
          </a:prstGeom>
        </p:spPr>
        <p:txBody>
          <a:bodyPr anchor="t" rtlCol="false" tIns="0" lIns="0" bIns="0" rIns="0">
            <a:spAutoFit/>
          </a:bodyPr>
          <a:lstStyle/>
          <a:p>
            <a:pPr algn="ctr">
              <a:lnSpc>
                <a:spcPts val="5102"/>
              </a:lnSpc>
              <a:spcBef>
                <a:spcPct val="0"/>
              </a:spcBef>
            </a:pPr>
            <a:r>
              <a:rPr lang="en-US" sz="3644">
                <a:solidFill>
                  <a:srgbClr val="000000"/>
                </a:solidFill>
                <a:latin typeface="Public Sans Bold"/>
              </a:rPr>
              <a:t>3</a:t>
            </a:r>
          </a:p>
        </p:txBody>
      </p:sp>
      <p:sp>
        <p:nvSpPr>
          <p:cNvPr name="Freeform 54" id="54"/>
          <p:cNvSpPr/>
          <p:nvPr/>
        </p:nvSpPr>
        <p:spPr>
          <a:xfrm flipH="false" flipV="false" rot="-5397101">
            <a:off x="4446696" y="6343238"/>
            <a:ext cx="1050870" cy="909480"/>
          </a:xfrm>
          <a:custGeom>
            <a:avLst/>
            <a:gdLst/>
            <a:ahLst/>
            <a:cxnLst/>
            <a:rect r="r" b="b" t="t" l="l"/>
            <a:pathLst>
              <a:path h="909480" w="1050870">
                <a:moveTo>
                  <a:pt x="0" y="0"/>
                </a:moveTo>
                <a:lnTo>
                  <a:pt x="1050871" y="0"/>
                </a:lnTo>
                <a:lnTo>
                  <a:pt x="1050871" y="909481"/>
                </a:lnTo>
                <a:lnTo>
                  <a:pt x="0" y="909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5" id="55"/>
          <p:cNvGrpSpPr/>
          <p:nvPr/>
        </p:nvGrpSpPr>
        <p:grpSpPr>
          <a:xfrm rot="0">
            <a:off x="4580111" y="6345407"/>
            <a:ext cx="784041" cy="905143"/>
            <a:chOff x="0" y="0"/>
            <a:chExt cx="1595120" cy="1841500"/>
          </a:xfrm>
        </p:grpSpPr>
        <p:sp>
          <p:nvSpPr>
            <p:cNvPr name="Freeform 56" id="5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57" id="57"/>
          <p:cNvSpPr txBox="true"/>
          <p:nvPr/>
        </p:nvSpPr>
        <p:spPr>
          <a:xfrm rot="0">
            <a:off x="5833601" y="6410628"/>
            <a:ext cx="8670969" cy="688975"/>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Public Sans"/>
              </a:rPr>
              <a:t>Các dạng State Diagram khác.</a:t>
            </a:r>
          </a:p>
        </p:txBody>
      </p:sp>
      <p:sp>
        <p:nvSpPr>
          <p:cNvPr name="TextBox 58" id="58"/>
          <p:cNvSpPr txBox="true"/>
          <p:nvPr/>
        </p:nvSpPr>
        <p:spPr>
          <a:xfrm rot="0">
            <a:off x="4603101" y="6436316"/>
            <a:ext cx="738062" cy="637599"/>
          </a:xfrm>
          <a:prstGeom prst="rect">
            <a:avLst/>
          </a:prstGeom>
        </p:spPr>
        <p:txBody>
          <a:bodyPr anchor="t" rtlCol="false" tIns="0" lIns="0" bIns="0" rIns="0">
            <a:spAutoFit/>
          </a:bodyPr>
          <a:lstStyle/>
          <a:p>
            <a:pPr algn="ctr">
              <a:lnSpc>
                <a:spcPts val="5102"/>
              </a:lnSpc>
              <a:spcBef>
                <a:spcPct val="0"/>
              </a:spcBef>
            </a:pPr>
            <a:r>
              <a:rPr lang="en-US" sz="3644">
                <a:solidFill>
                  <a:srgbClr val="000000"/>
                </a:solidFill>
                <a:latin typeface="Public Sans Bold"/>
              </a:rPr>
              <a:t>4</a:t>
            </a:r>
          </a:p>
        </p:txBody>
      </p:sp>
      <p:sp>
        <p:nvSpPr>
          <p:cNvPr name="Freeform 59" id="59"/>
          <p:cNvSpPr/>
          <p:nvPr/>
        </p:nvSpPr>
        <p:spPr>
          <a:xfrm flipH="false" flipV="false" rot="-5397101">
            <a:off x="4446696" y="7528225"/>
            <a:ext cx="1050870" cy="909480"/>
          </a:xfrm>
          <a:custGeom>
            <a:avLst/>
            <a:gdLst/>
            <a:ahLst/>
            <a:cxnLst/>
            <a:rect r="r" b="b" t="t" l="l"/>
            <a:pathLst>
              <a:path h="909480" w="1050870">
                <a:moveTo>
                  <a:pt x="0" y="0"/>
                </a:moveTo>
                <a:lnTo>
                  <a:pt x="1050871" y="0"/>
                </a:lnTo>
                <a:lnTo>
                  <a:pt x="1050871" y="909481"/>
                </a:lnTo>
                <a:lnTo>
                  <a:pt x="0" y="909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0" id="60"/>
          <p:cNvGrpSpPr/>
          <p:nvPr/>
        </p:nvGrpSpPr>
        <p:grpSpPr>
          <a:xfrm rot="0">
            <a:off x="4580111" y="7530394"/>
            <a:ext cx="784041" cy="905143"/>
            <a:chOff x="0" y="0"/>
            <a:chExt cx="1595120" cy="1841500"/>
          </a:xfrm>
        </p:grpSpPr>
        <p:sp>
          <p:nvSpPr>
            <p:cNvPr name="Freeform 61" id="61"/>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62" id="62"/>
          <p:cNvSpPr txBox="true"/>
          <p:nvPr/>
        </p:nvSpPr>
        <p:spPr>
          <a:xfrm rot="0">
            <a:off x="5833601" y="7595615"/>
            <a:ext cx="8670969" cy="688975"/>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Public Sans"/>
              </a:rPr>
              <a:t>Khi nào cần sử dụng State Diagram.</a:t>
            </a:r>
          </a:p>
        </p:txBody>
      </p:sp>
      <p:sp>
        <p:nvSpPr>
          <p:cNvPr name="TextBox 63" id="63"/>
          <p:cNvSpPr txBox="true"/>
          <p:nvPr/>
        </p:nvSpPr>
        <p:spPr>
          <a:xfrm rot="0">
            <a:off x="4603101" y="7621303"/>
            <a:ext cx="738062" cy="637599"/>
          </a:xfrm>
          <a:prstGeom prst="rect">
            <a:avLst/>
          </a:prstGeom>
        </p:spPr>
        <p:txBody>
          <a:bodyPr anchor="t" rtlCol="false" tIns="0" lIns="0" bIns="0" rIns="0">
            <a:spAutoFit/>
          </a:bodyPr>
          <a:lstStyle/>
          <a:p>
            <a:pPr algn="ctr">
              <a:lnSpc>
                <a:spcPts val="5102"/>
              </a:lnSpc>
              <a:spcBef>
                <a:spcPct val="0"/>
              </a:spcBef>
            </a:pPr>
            <a:r>
              <a:rPr lang="en-US" sz="3644">
                <a:solidFill>
                  <a:srgbClr val="000000"/>
                </a:solidFill>
                <a:latin typeface="Public Sans Bold"/>
              </a:rPr>
              <a:t>5</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sp>
        <p:nvSpPr>
          <p:cNvPr name="Freeform 7" id="7"/>
          <p:cNvSpPr/>
          <p:nvPr/>
        </p:nvSpPr>
        <p:spPr>
          <a:xfrm flipH="false" flipV="false" rot="0">
            <a:off x="3957387" y="368872"/>
            <a:ext cx="10373225" cy="9752605"/>
          </a:xfrm>
          <a:custGeom>
            <a:avLst/>
            <a:gdLst/>
            <a:ahLst/>
            <a:cxnLst/>
            <a:rect r="r" b="b" t="t" l="l"/>
            <a:pathLst>
              <a:path h="9752605" w="10373225">
                <a:moveTo>
                  <a:pt x="0" y="0"/>
                </a:moveTo>
                <a:lnTo>
                  <a:pt x="10373226" y="0"/>
                </a:lnTo>
                <a:lnTo>
                  <a:pt x="10373226" y="9752606"/>
                </a:lnTo>
                <a:lnTo>
                  <a:pt x="0" y="9752606"/>
                </a:lnTo>
                <a:lnTo>
                  <a:pt x="0" y="0"/>
                </a:lnTo>
                <a:close/>
              </a:path>
            </a:pathLst>
          </a:custGeom>
          <a:blipFill>
            <a:blip r:embed="rId2"/>
            <a:stretch>
              <a:fillRect l="0" t="0" r="0" b="0"/>
            </a:stretch>
          </a:blipFill>
        </p:spPr>
      </p:sp>
      <p:sp>
        <p:nvSpPr>
          <p:cNvPr name="TextBox 8" id="8"/>
          <p:cNvSpPr txBox="true"/>
          <p:nvPr/>
        </p:nvSpPr>
        <p:spPr>
          <a:xfrm rot="0">
            <a:off x="1019599" y="1890261"/>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4</a:t>
            </a:r>
          </a:p>
        </p:txBody>
      </p:sp>
      <p:sp>
        <p:nvSpPr>
          <p:cNvPr name="TextBox 9" id="9"/>
          <p:cNvSpPr txBox="true"/>
          <p:nvPr/>
        </p:nvSpPr>
        <p:spPr>
          <a:xfrm rot="0">
            <a:off x="1789803" y="231397"/>
            <a:ext cx="1044750" cy="797303"/>
          </a:xfrm>
          <a:prstGeom prst="rect">
            <a:avLst/>
          </a:prstGeom>
        </p:spPr>
        <p:txBody>
          <a:bodyPr anchor="t" rtlCol="false" tIns="0" lIns="0" bIns="0" rIns="0">
            <a:spAutoFit/>
          </a:bodyPr>
          <a:lstStyle/>
          <a:p>
            <a:pPr algn="ctr">
              <a:lnSpc>
                <a:spcPts val="6454"/>
              </a:lnSpc>
              <a:spcBef>
                <a:spcPct val="0"/>
              </a:spcBef>
            </a:pPr>
            <a:r>
              <a:rPr lang="en-US" sz="4610">
                <a:solidFill>
                  <a:srgbClr val="000000"/>
                </a:solidFill>
                <a:latin typeface="Public Sans Bold"/>
              </a:rPr>
              <a:t>28</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715757" y="197914"/>
            <a:ext cx="10572243" cy="9891173"/>
          </a:xfrm>
          <a:custGeom>
            <a:avLst/>
            <a:gdLst/>
            <a:ahLst/>
            <a:cxnLst/>
            <a:rect r="r" b="b" t="t" l="l"/>
            <a:pathLst>
              <a:path h="9891173" w="10572243">
                <a:moveTo>
                  <a:pt x="0" y="0"/>
                </a:moveTo>
                <a:lnTo>
                  <a:pt x="10572243" y="0"/>
                </a:lnTo>
                <a:lnTo>
                  <a:pt x="10572243" y="9891172"/>
                </a:lnTo>
                <a:lnTo>
                  <a:pt x="0" y="9891172"/>
                </a:lnTo>
                <a:lnTo>
                  <a:pt x="0" y="0"/>
                </a:lnTo>
                <a:close/>
              </a:path>
            </a:pathLst>
          </a:custGeom>
          <a:blipFill>
            <a:blip r:embed="rId2"/>
            <a:stretch>
              <a:fillRect l="-28821" t="0" r="-11603" b="0"/>
            </a:stretch>
          </a:blipFill>
        </p:spPr>
      </p:sp>
      <p:grpSp>
        <p:nvGrpSpPr>
          <p:cNvPr name="Group 3" id="3"/>
          <p:cNvGrpSpPr/>
          <p:nvPr/>
        </p:nvGrpSpPr>
        <p:grpSpPr>
          <a:xfrm rot="0">
            <a:off x="-2789468" y="5847148"/>
            <a:ext cx="7666612" cy="766661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3410857" y="-3226759"/>
            <a:ext cx="7666612" cy="766661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13607" y="368872"/>
            <a:ext cx="2370497" cy="659828"/>
            <a:chOff x="0" y="0"/>
            <a:chExt cx="624328" cy="173782"/>
          </a:xfrm>
        </p:grpSpPr>
        <p:sp>
          <p:nvSpPr>
            <p:cNvPr name="Freeform 10" id="10"/>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1" id="11"/>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1914144" y="284471"/>
            <a:ext cx="828630" cy="828630"/>
            <a:chOff x="0" y="0"/>
            <a:chExt cx="6238240" cy="6238240"/>
          </a:xfrm>
        </p:grpSpPr>
        <p:sp>
          <p:nvSpPr>
            <p:cNvPr name="Freeform 13" id="13"/>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14" id="14"/>
          <p:cNvGrpSpPr/>
          <p:nvPr/>
        </p:nvGrpSpPr>
        <p:grpSpPr>
          <a:xfrm rot="0">
            <a:off x="14855031" y="802625"/>
            <a:ext cx="464765" cy="536551"/>
            <a:chOff x="0" y="0"/>
            <a:chExt cx="1595120" cy="1841500"/>
          </a:xfrm>
        </p:grpSpPr>
        <p:sp>
          <p:nvSpPr>
            <p:cNvPr name="Freeform 15" id="1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6" id="16"/>
          <p:cNvGrpSpPr/>
          <p:nvPr/>
        </p:nvGrpSpPr>
        <p:grpSpPr>
          <a:xfrm rot="0">
            <a:off x="15501533" y="802625"/>
            <a:ext cx="464765" cy="536551"/>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8" id="18"/>
          <p:cNvGrpSpPr/>
          <p:nvPr/>
        </p:nvGrpSpPr>
        <p:grpSpPr>
          <a:xfrm rot="0">
            <a:off x="16148034" y="802625"/>
            <a:ext cx="464765" cy="536551"/>
            <a:chOff x="0" y="0"/>
            <a:chExt cx="1595120" cy="1841500"/>
          </a:xfrm>
        </p:grpSpPr>
        <p:sp>
          <p:nvSpPr>
            <p:cNvPr name="Freeform 19" id="1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0" id="20"/>
          <p:cNvGrpSpPr/>
          <p:nvPr/>
        </p:nvGrpSpPr>
        <p:grpSpPr>
          <a:xfrm rot="0">
            <a:off x="16794535" y="802625"/>
            <a:ext cx="464765" cy="536551"/>
            <a:chOff x="0" y="0"/>
            <a:chExt cx="1595120" cy="1841500"/>
          </a:xfrm>
        </p:grpSpPr>
        <p:sp>
          <p:nvSpPr>
            <p:cNvPr name="Freeform 21" id="21"/>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2" id="22"/>
          <p:cNvGrpSpPr/>
          <p:nvPr/>
        </p:nvGrpSpPr>
        <p:grpSpPr>
          <a:xfrm rot="0">
            <a:off x="1028700" y="8947824"/>
            <a:ext cx="464765" cy="536551"/>
            <a:chOff x="0" y="0"/>
            <a:chExt cx="1595120" cy="1841500"/>
          </a:xfrm>
        </p:grpSpPr>
        <p:sp>
          <p:nvSpPr>
            <p:cNvPr name="Freeform 23" id="23"/>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4" id="24"/>
          <p:cNvGrpSpPr/>
          <p:nvPr/>
        </p:nvGrpSpPr>
        <p:grpSpPr>
          <a:xfrm rot="0">
            <a:off x="1675201" y="8947824"/>
            <a:ext cx="464765" cy="536551"/>
            <a:chOff x="0" y="0"/>
            <a:chExt cx="1595120" cy="1841500"/>
          </a:xfrm>
        </p:grpSpPr>
        <p:sp>
          <p:nvSpPr>
            <p:cNvPr name="Freeform 25" id="2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6" id="26"/>
          <p:cNvGrpSpPr/>
          <p:nvPr/>
        </p:nvGrpSpPr>
        <p:grpSpPr>
          <a:xfrm rot="0">
            <a:off x="2321703" y="8947824"/>
            <a:ext cx="464765" cy="536551"/>
            <a:chOff x="0" y="0"/>
            <a:chExt cx="1595120" cy="1841500"/>
          </a:xfrm>
        </p:grpSpPr>
        <p:sp>
          <p:nvSpPr>
            <p:cNvPr name="Freeform 27" id="2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8" id="28"/>
          <p:cNvGrpSpPr/>
          <p:nvPr/>
        </p:nvGrpSpPr>
        <p:grpSpPr>
          <a:xfrm rot="0">
            <a:off x="2968204" y="8947824"/>
            <a:ext cx="464765" cy="536551"/>
            <a:chOff x="0" y="0"/>
            <a:chExt cx="1595120" cy="1841500"/>
          </a:xfrm>
        </p:grpSpPr>
        <p:sp>
          <p:nvSpPr>
            <p:cNvPr name="Freeform 29" id="2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30" id="30"/>
          <p:cNvGrpSpPr/>
          <p:nvPr/>
        </p:nvGrpSpPr>
        <p:grpSpPr>
          <a:xfrm rot="0">
            <a:off x="14663211" y="8990024"/>
            <a:ext cx="2798197" cy="659828"/>
            <a:chOff x="0" y="0"/>
            <a:chExt cx="3730929" cy="879770"/>
          </a:xfrm>
        </p:grpSpPr>
        <p:grpSp>
          <p:nvGrpSpPr>
            <p:cNvPr name="Group 31" id="31"/>
            <p:cNvGrpSpPr/>
            <p:nvPr/>
          </p:nvGrpSpPr>
          <p:grpSpPr>
            <a:xfrm rot="0">
              <a:off x="0" y="0"/>
              <a:ext cx="3730929" cy="879770"/>
              <a:chOff x="0" y="0"/>
              <a:chExt cx="736974" cy="173782"/>
            </a:xfrm>
          </p:grpSpPr>
          <p:sp>
            <p:nvSpPr>
              <p:cNvPr name="Freeform 32" id="32"/>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3" id="33"/>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4" id="34"/>
            <p:cNvGrpSpPr/>
            <p:nvPr/>
          </p:nvGrpSpPr>
          <p:grpSpPr>
            <a:xfrm rot="0">
              <a:off x="0" y="0"/>
              <a:ext cx="1001692" cy="879770"/>
              <a:chOff x="0" y="0"/>
              <a:chExt cx="197865" cy="173782"/>
            </a:xfrm>
          </p:grpSpPr>
          <p:sp>
            <p:nvSpPr>
              <p:cNvPr name="Freeform 35" id="35"/>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6" id="36"/>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7" id="37"/>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8" id="38"/>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TextBox 39" id="39"/>
          <p:cNvSpPr txBox="true"/>
          <p:nvPr/>
        </p:nvSpPr>
        <p:spPr>
          <a:xfrm rot="0">
            <a:off x="397283" y="2784170"/>
            <a:ext cx="7318474" cy="3641234"/>
          </a:xfrm>
          <a:prstGeom prst="rect">
            <a:avLst/>
          </a:prstGeom>
        </p:spPr>
        <p:txBody>
          <a:bodyPr anchor="t" rtlCol="false" tIns="0" lIns="0" bIns="0" rIns="0">
            <a:spAutoFit/>
          </a:bodyPr>
          <a:lstStyle/>
          <a:p>
            <a:pPr algn="ctr">
              <a:lnSpc>
                <a:spcPts val="14552"/>
              </a:lnSpc>
              <a:spcBef>
                <a:spcPct val="0"/>
              </a:spcBef>
            </a:pPr>
            <a:r>
              <a:rPr lang="en-US" sz="10394">
                <a:solidFill>
                  <a:srgbClr val="FFFFFF"/>
                </a:solidFill>
                <a:latin typeface="Public Sans Bold"/>
              </a:rPr>
              <a:t>Review Process</a:t>
            </a:r>
          </a:p>
        </p:txBody>
      </p:sp>
      <p:sp>
        <p:nvSpPr>
          <p:cNvPr name="AutoShape 40" id="40"/>
          <p:cNvSpPr/>
          <p:nvPr/>
        </p:nvSpPr>
        <p:spPr>
          <a:xfrm>
            <a:off x="266514" y="6194803"/>
            <a:ext cx="7318474" cy="0"/>
          </a:xfrm>
          <a:prstGeom prst="line">
            <a:avLst/>
          </a:prstGeom>
          <a:ln cap="flat" w="47625">
            <a:solidFill>
              <a:srgbClr val="FFD900"/>
            </a:solidFill>
            <a:prstDash val="solid"/>
            <a:headEnd type="none" len="sm" w="sm"/>
            <a:tailEnd type="none" len="sm" w="sm"/>
          </a:ln>
        </p:spPr>
      </p:sp>
      <p:sp>
        <p:nvSpPr>
          <p:cNvPr name="AutoShape 41" id="41"/>
          <p:cNvSpPr/>
          <p:nvPr/>
        </p:nvSpPr>
        <p:spPr>
          <a:xfrm>
            <a:off x="1414934" y="4362104"/>
            <a:ext cx="5021634" cy="0"/>
          </a:xfrm>
          <a:prstGeom prst="line">
            <a:avLst/>
          </a:prstGeom>
          <a:ln cap="flat" w="47625">
            <a:solidFill>
              <a:srgbClr val="FFD900"/>
            </a:solidFill>
            <a:prstDash val="solid"/>
            <a:headEnd type="none" len="sm" w="sm"/>
            <a:tailEnd type="none" len="sm" w="sm"/>
          </a:ln>
        </p:spPr>
      </p:sp>
      <p:grpSp>
        <p:nvGrpSpPr>
          <p:cNvPr name="Group 42" id="42"/>
          <p:cNvGrpSpPr/>
          <p:nvPr/>
        </p:nvGrpSpPr>
        <p:grpSpPr>
          <a:xfrm rot="0">
            <a:off x="1664984" y="6133285"/>
            <a:ext cx="1042894" cy="1042894"/>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5" id="45"/>
          <p:cNvGrpSpPr/>
          <p:nvPr/>
        </p:nvGrpSpPr>
        <p:grpSpPr>
          <a:xfrm rot="0">
            <a:off x="15274995" y="4882466"/>
            <a:ext cx="1042894" cy="1042894"/>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8" id="48"/>
          <p:cNvSpPr txBox="true"/>
          <p:nvPr/>
        </p:nvSpPr>
        <p:spPr>
          <a:xfrm rot="0">
            <a:off x="1797919"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29</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89468" y="5847148"/>
            <a:ext cx="7666612" cy="76666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10857" y="-3226759"/>
            <a:ext cx="7666612" cy="76666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13607" y="368872"/>
            <a:ext cx="2370497" cy="659828"/>
            <a:chOff x="0" y="0"/>
            <a:chExt cx="624328" cy="173782"/>
          </a:xfrm>
        </p:grpSpPr>
        <p:sp>
          <p:nvSpPr>
            <p:cNvPr name="Freeform 9" id="9"/>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0" id="10"/>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2049259" y="149356"/>
            <a:ext cx="828630" cy="1098861"/>
            <a:chOff x="0" y="0"/>
            <a:chExt cx="6238240" cy="8272640"/>
          </a:xfrm>
        </p:grpSpPr>
        <p:sp>
          <p:nvSpPr>
            <p:cNvPr name="Freeform 12" id="12"/>
            <p:cNvSpPr/>
            <p:nvPr/>
          </p:nvSpPr>
          <p:spPr>
            <a:xfrm flipH="false" flipV="false" rot="0">
              <a:off x="0" y="0"/>
              <a:ext cx="6238240" cy="8272641"/>
            </a:xfrm>
            <a:custGeom>
              <a:avLst/>
              <a:gdLst/>
              <a:ahLst/>
              <a:cxnLst/>
              <a:rect r="r" b="b" t="t" l="l"/>
              <a:pathLst>
                <a:path h="8272641" w="6238240">
                  <a:moveTo>
                    <a:pt x="3119120" y="0"/>
                  </a:moveTo>
                  <a:lnTo>
                    <a:pt x="0" y="0"/>
                  </a:lnTo>
                  <a:lnTo>
                    <a:pt x="0" y="6822301"/>
                  </a:lnTo>
                  <a:lnTo>
                    <a:pt x="3119120" y="8272641"/>
                  </a:lnTo>
                  <a:lnTo>
                    <a:pt x="6238240" y="6822301"/>
                  </a:lnTo>
                  <a:lnTo>
                    <a:pt x="6238240" y="0"/>
                  </a:lnTo>
                  <a:lnTo>
                    <a:pt x="3119120" y="0"/>
                  </a:lnTo>
                  <a:close/>
                </a:path>
              </a:pathLst>
            </a:custGeom>
            <a:solidFill>
              <a:srgbClr val="FFD900"/>
            </a:solidFill>
          </p:spPr>
        </p:sp>
      </p:grpSp>
      <p:grpSp>
        <p:nvGrpSpPr>
          <p:cNvPr name="Group 13" id="13"/>
          <p:cNvGrpSpPr/>
          <p:nvPr/>
        </p:nvGrpSpPr>
        <p:grpSpPr>
          <a:xfrm rot="0">
            <a:off x="14855031"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5" id="15"/>
          <p:cNvGrpSpPr/>
          <p:nvPr/>
        </p:nvGrpSpPr>
        <p:grpSpPr>
          <a:xfrm rot="0">
            <a:off x="15501533"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16148034"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16794535" y="802625"/>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1028700"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3" id="23"/>
          <p:cNvGrpSpPr/>
          <p:nvPr/>
        </p:nvGrpSpPr>
        <p:grpSpPr>
          <a:xfrm rot="0">
            <a:off x="1675201"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5" id="25"/>
          <p:cNvGrpSpPr/>
          <p:nvPr/>
        </p:nvGrpSpPr>
        <p:grpSpPr>
          <a:xfrm rot="0">
            <a:off x="2321703"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7" id="27"/>
          <p:cNvGrpSpPr/>
          <p:nvPr/>
        </p:nvGrpSpPr>
        <p:grpSpPr>
          <a:xfrm rot="0">
            <a:off x="2968204" y="8947824"/>
            <a:ext cx="464765" cy="536551"/>
            <a:chOff x="0" y="0"/>
            <a:chExt cx="1595120" cy="1841500"/>
          </a:xfrm>
        </p:grpSpPr>
        <p:sp>
          <p:nvSpPr>
            <p:cNvPr name="Freeform 28" id="2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9" id="29"/>
          <p:cNvGrpSpPr/>
          <p:nvPr/>
        </p:nvGrpSpPr>
        <p:grpSpPr>
          <a:xfrm rot="0">
            <a:off x="14663211" y="8990024"/>
            <a:ext cx="2798197" cy="659828"/>
            <a:chOff x="0" y="0"/>
            <a:chExt cx="3730929" cy="879770"/>
          </a:xfrm>
        </p:grpSpPr>
        <p:grpSp>
          <p:nvGrpSpPr>
            <p:cNvPr name="Group 30" id="30"/>
            <p:cNvGrpSpPr/>
            <p:nvPr/>
          </p:nvGrpSpPr>
          <p:grpSpPr>
            <a:xfrm rot="0">
              <a:off x="0" y="0"/>
              <a:ext cx="3730929" cy="879770"/>
              <a:chOff x="0" y="0"/>
              <a:chExt cx="736974" cy="173782"/>
            </a:xfrm>
          </p:grpSpPr>
          <p:sp>
            <p:nvSpPr>
              <p:cNvPr name="Freeform 31" id="31"/>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2" id="32"/>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0" y="0"/>
              <a:ext cx="1001692" cy="879770"/>
              <a:chOff x="0" y="0"/>
              <a:chExt cx="197865" cy="173782"/>
            </a:xfrm>
          </p:grpSpPr>
          <p:sp>
            <p:nvSpPr>
              <p:cNvPr name="Freeform 34" id="34"/>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5" id="35"/>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6" id="36"/>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AutoShape 38" id="38"/>
          <p:cNvSpPr/>
          <p:nvPr/>
        </p:nvSpPr>
        <p:spPr>
          <a:xfrm rot="0">
            <a:off x="6258595" y="3058531"/>
            <a:ext cx="5770811" cy="0"/>
          </a:xfrm>
          <a:prstGeom prst="line">
            <a:avLst/>
          </a:prstGeom>
          <a:ln cap="flat" w="47625">
            <a:solidFill>
              <a:srgbClr val="FFD900"/>
            </a:solidFill>
            <a:prstDash val="solid"/>
            <a:headEnd type="none" len="sm" w="sm"/>
            <a:tailEnd type="none" len="sm" w="sm"/>
          </a:ln>
        </p:spPr>
      </p:sp>
      <p:grpSp>
        <p:nvGrpSpPr>
          <p:cNvPr name="Group 39" id="39"/>
          <p:cNvGrpSpPr/>
          <p:nvPr/>
        </p:nvGrpSpPr>
        <p:grpSpPr>
          <a:xfrm rot="0">
            <a:off x="1970111" y="4361640"/>
            <a:ext cx="1042894" cy="1042894"/>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2" id="42"/>
          <p:cNvGrpSpPr/>
          <p:nvPr/>
        </p:nvGrpSpPr>
        <p:grpSpPr>
          <a:xfrm rot="0">
            <a:off x="15274995" y="4882466"/>
            <a:ext cx="1042894" cy="1042894"/>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45" id="45"/>
          <p:cNvSpPr/>
          <p:nvPr/>
        </p:nvSpPr>
        <p:spPr>
          <a:xfrm flipH="false" flipV="false" rot="-5397101">
            <a:off x="3118955" y="4162941"/>
            <a:ext cx="1050870" cy="909480"/>
          </a:xfrm>
          <a:custGeom>
            <a:avLst/>
            <a:gdLst/>
            <a:ahLst/>
            <a:cxnLst/>
            <a:rect r="r" b="b" t="t" l="l"/>
            <a:pathLst>
              <a:path h="909480" w="1050870">
                <a:moveTo>
                  <a:pt x="0" y="0"/>
                </a:moveTo>
                <a:lnTo>
                  <a:pt x="1050870" y="0"/>
                </a:lnTo>
                <a:lnTo>
                  <a:pt x="1050870" y="909481"/>
                </a:lnTo>
                <a:lnTo>
                  <a:pt x="0" y="909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6" id="46"/>
          <p:cNvGrpSpPr/>
          <p:nvPr/>
        </p:nvGrpSpPr>
        <p:grpSpPr>
          <a:xfrm rot="0">
            <a:off x="3252369" y="4165110"/>
            <a:ext cx="784041" cy="905143"/>
            <a:chOff x="0" y="0"/>
            <a:chExt cx="1595120" cy="1841500"/>
          </a:xfrm>
        </p:grpSpPr>
        <p:sp>
          <p:nvSpPr>
            <p:cNvPr name="Freeform 47" id="4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48" id="48"/>
          <p:cNvSpPr/>
          <p:nvPr/>
        </p:nvSpPr>
        <p:spPr>
          <a:xfrm flipH="false" flipV="false" rot="-5397101">
            <a:off x="3118955" y="5349933"/>
            <a:ext cx="1050870" cy="909480"/>
          </a:xfrm>
          <a:custGeom>
            <a:avLst/>
            <a:gdLst/>
            <a:ahLst/>
            <a:cxnLst/>
            <a:rect r="r" b="b" t="t" l="l"/>
            <a:pathLst>
              <a:path h="909480" w="1050870">
                <a:moveTo>
                  <a:pt x="0" y="0"/>
                </a:moveTo>
                <a:lnTo>
                  <a:pt x="1050870" y="0"/>
                </a:lnTo>
                <a:lnTo>
                  <a:pt x="1050870" y="909481"/>
                </a:lnTo>
                <a:lnTo>
                  <a:pt x="0" y="909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9" id="49"/>
          <p:cNvGrpSpPr/>
          <p:nvPr/>
        </p:nvGrpSpPr>
        <p:grpSpPr>
          <a:xfrm rot="0">
            <a:off x="3252369" y="5352102"/>
            <a:ext cx="784041" cy="905143"/>
            <a:chOff x="0" y="0"/>
            <a:chExt cx="1595120" cy="1841500"/>
          </a:xfrm>
        </p:grpSpPr>
        <p:sp>
          <p:nvSpPr>
            <p:cNvPr name="Freeform 50" id="5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51" id="51"/>
          <p:cNvSpPr/>
          <p:nvPr/>
        </p:nvSpPr>
        <p:spPr>
          <a:xfrm flipH="false" flipV="false" rot="-5397101">
            <a:off x="3118955" y="6536926"/>
            <a:ext cx="1050870" cy="909480"/>
          </a:xfrm>
          <a:custGeom>
            <a:avLst/>
            <a:gdLst/>
            <a:ahLst/>
            <a:cxnLst/>
            <a:rect r="r" b="b" t="t" l="l"/>
            <a:pathLst>
              <a:path h="909480" w="1050870">
                <a:moveTo>
                  <a:pt x="0" y="0"/>
                </a:moveTo>
                <a:lnTo>
                  <a:pt x="1050870" y="0"/>
                </a:lnTo>
                <a:lnTo>
                  <a:pt x="1050870" y="909480"/>
                </a:lnTo>
                <a:lnTo>
                  <a:pt x="0" y="909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2" id="52"/>
          <p:cNvGrpSpPr/>
          <p:nvPr/>
        </p:nvGrpSpPr>
        <p:grpSpPr>
          <a:xfrm rot="0">
            <a:off x="3252369" y="6539094"/>
            <a:ext cx="784041" cy="905143"/>
            <a:chOff x="0" y="0"/>
            <a:chExt cx="1595120" cy="1841500"/>
          </a:xfrm>
        </p:grpSpPr>
        <p:sp>
          <p:nvSpPr>
            <p:cNvPr name="Freeform 53" id="53"/>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54" id="54"/>
          <p:cNvSpPr/>
          <p:nvPr/>
        </p:nvSpPr>
        <p:spPr>
          <a:xfrm flipH="false" flipV="false" rot="-5397101">
            <a:off x="9080358" y="4162941"/>
            <a:ext cx="1050870" cy="909480"/>
          </a:xfrm>
          <a:custGeom>
            <a:avLst/>
            <a:gdLst/>
            <a:ahLst/>
            <a:cxnLst/>
            <a:rect r="r" b="b" t="t" l="l"/>
            <a:pathLst>
              <a:path h="909480" w="1050870">
                <a:moveTo>
                  <a:pt x="0" y="0"/>
                </a:moveTo>
                <a:lnTo>
                  <a:pt x="1050870" y="0"/>
                </a:lnTo>
                <a:lnTo>
                  <a:pt x="1050870" y="909481"/>
                </a:lnTo>
                <a:lnTo>
                  <a:pt x="0" y="909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5" id="55"/>
          <p:cNvGrpSpPr/>
          <p:nvPr/>
        </p:nvGrpSpPr>
        <p:grpSpPr>
          <a:xfrm rot="0">
            <a:off x="9213772" y="4165110"/>
            <a:ext cx="784041" cy="905143"/>
            <a:chOff x="0" y="0"/>
            <a:chExt cx="1595120" cy="1841500"/>
          </a:xfrm>
        </p:grpSpPr>
        <p:sp>
          <p:nvSpPr>
            <p:cNvPr name="Freeform 56" id="5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57" id="57"/>
          <p:cNvSpPr/>
          <p:nvPr/>
        </p:nvSpPr>
        <p:spPr>
          <a:xfrm flipH="false" flipV="false" rot="-5397101">
            <a:off x="9080358" y="5349933"/>
            <a:ext cx="1050870" cy="909480"/>
          </a:xfrm>
          <a:custGeom>
            <a:avLst/>
            <a:gdLst/>
            <a:ahLst/>
            <a:cxnLst/>
            <a:rect r="r" b="b" t="t" l="l"/>
            <a:pathLst>
              <a:path h="909480" w="1050870">
                <a:moveTo>
                  <a:pt x="0" y="0"/>
                </a:moveTo>
                <a:lnTo>
                  <a:pt x="1050870" y="0"/>
                </a:lnTo>
                <a:lnTo>
                  <a:pt x="1050870" y="909481"/>
                </a:lnTo>
                <a:lnTo>
                  <a:pt x="0" y="909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8" id="58"/>
          <p:cNvGrpSpPr/>
          <p:nvPr/>
        </p:nvGrpSpPr>
        <p:grpSpPr>
          <a:xfrm rot="0">
            <a:off x="9213772" y="5352102"/>
            <a:ext cx="784041" cy="905143"/>
            <a:chOff x="0" y="0"/>
            <a:chExt cx="1595120" cy="1841500"/>
          </a:xfrm>
        </p:grpSpPr>
        <p:sp>
          <p:nvSpPr>
            <p:cNvPr name="Freeform 59" id="5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60" id="60"/>
          <p:cNvSpPr txBox="true"/>
          <p:nvPr/>
        </p:nvSpPr>
        <p:spPr>
          <a:xfrm rot="0">
            <a:off x="3833843" y="1591794"/>
            <a:ext cx="10620314" cy="1229360"/>
          </a:xfrm>
          <a:prstGeom prst="rect">
            <a:avLst/>
          </a:prstGeom>
        </p:spPr>
        <p:txBody>
          <a:bodyPr anchor="t" rtlCol="false" tIns="0" lIns="0" bIns="0" rIns="0">
            <a:spAutoFit/>
          </a:bodyPr>
          <a:lstStyle/>
          <a:p>
            <a:pPr algn="ctr">
              <a:lnSpc>
                <a:spcPts val="9940"/>
              </a:lnSpc>
              <a:spcBef>
                <a:spcPct val="0"/>
              </a:spcBef>
            </a:pPr>
            <a:r>
              <a:rPr lang="en-US" sz="7100">
                <a:solidFill>
                  <a:srgbClr val="FFFFFF"/>
                </a:solidFill>
                <a:latin typeface="Public Sans Bold"/>
              </a:rPr>
              <a:t>NỘI DUNG CHÍNH</a:t>
            </a:r>
          </a:p>
        </p:txBody>
      </p:sp>
      <p:sp>
        <p:nvSpPr>
          <p:cNvPr name="TextBox 61" id="61"/>
          <p:cNvSpPr txBox="true"/>
          <p:nvPr/>
        </p:nvSpPr>
        <p:spPr>
          <a:xfrm rot="0">
            <a:off x="4505859" y="4230332"/>
            <a:ext cx="4644750" cy="688975"/>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Public Sans"/>
              </a:rPr>
              <a:t>Đánh giá là gì?</a:t>
            </a:r>
          </a:p>
        </p:txBody>
      </p:sp>
      <p:sp>
        <p:nvSpPr>
          <p:cNvPr name="TextBox 62" id="62"/>
          <p:cNvSpPr txBox="true"/>
          <p:nvPr/>
        </p:nvSpPr>
        <p:spPr>
          <a:xfrm rot="0">
            <a:off x="3275359" y="4256020"/>
            <a:ext cx="738062" cy="637599"/>
          </a:xfrm>
          <a:prstGeom prst="rect">
            <a:avLst/>
          </a:prstGeom>
        </p:spPr>
        <p:txBody>
          <a:bodyPr anchor="t" rtlCol="false" tIns="0" lIns="0" bIns="0" rIns="0">
            <a:spAutoFit/>
          </a:bodyPr>
          <a:lstStyle/>
          <a:p>
            <a:pPr algn="ctr">
              <a:lnSpc>
                <a:spcPts val="5102"/>
              </a:lnSpc>
              <a:spcBef>
                <a:spcPct val="0"/>
              </a:spcBef>
            </a:pPr>
            <a:r>
              <a:rPr lang="en-US" sz="3644">
                <a:solidFill>
                  <a:srgbClr val="000000"/>
                </a:solidFill>
                <a:latin typeface="Public Sans Bold"/>
              </a:rPr>
              <a:t>1</a:t>
            </a:r>
          </a:p>
        </p:txBody>
      </p:sp>
      <p:sp>
        <p:nvSpPr>
          <p:cNvPr name="TextBox 63" id="63"/>
          <p:cNvSpPr txBox="true"/>
          <p:nvPr/>
        </p:nvSpPr>
        <p:spPr>
          <a:xfrm rot="0">
            <a:off x="4505859" y="5417324"/>
            <a:ext cx="4644750" cy="688975"/>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Public Sans"/>
              </a:rPr>
              <a:t> Quy trình đánh giá</a:t>
            </a:r>
          </a:p>
        </p:txBody>
      </p:sp>
      <p:sp>
        <p:nvSpPr>
          <p:cNvPr name="TextBox 64" id="64"/>
          <p:cNvSpPr txBox="true"/>
          <p:nvPr/>
        </p:nvSpPr>
        <p:spPr>
          <a:xfrm rot="0">
            <a:off x="3275359" y="5443012"/>
            <a:ext cx="738062" cy="637599"/>
          </a:xfrm>
          <a:prstGeom prst="rect">
            <a:avLst/>
          </a:prstGeom>
        </p:spPr>
        <p:txBody>
          <a:bodyPr anchor="t" rtlCol="false" tIns="0" lIns="0" bIns="0" rIns="0">
            <a:spAutoFit/>
          </a:bodyPr>
          <a:lstStyle/>
          <a:p>
            <a:pPr algn="ctr">
              <a:lnSpc>
                <a:spcPts val="5102"/>
              </a:lnSpc>
              <a:spcBef>
                <a:spcPct val="0"/>
              </a:spcBef>
            </a:pPr>
            <a:r>
              <a:rPr lang="en-US" sz="3644">
                <a:solidFill>
                  <a:srgbClr val="000000"/>
                </a:solidFill>
                <a:latin typeface="Public Sans Bold"/>
              </a:rPr>
              <a:t>2</a:t>
            </a:r>
          </a:p>
        </p:txBody>
      </p:sp>
      <p:sp>
        <p:nvSpPr>
          <p:cNvPr name="TextBox 65" id="65"/>
          <p:cNvSpPr txBox="true"/>
          <p:nvPr/>
        </p:nvSpPr>
        <p:spPr>
          <a:xfrm rot="0">
            <a:off x="4505859" y="6604316"/>
            <a:ext cx="4644750" cy="688975"/>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Public Sans"/>
              </a:rPr>
              <a:t>Vai trò và nhiệm vụ</a:t>
            </a:r>
          </a:p>
        </p:txBody>
      </p:sp>
      <p:sp>
        <p:nvSpPr>
          <p:cNvPr name="TextBox 66" id="66"/>
          <p:cNvSpPr txBox="true"/>
          <p:nvPr/>
        </p:nvSpPr>
        <p:spPr>
          <a:xfrm rot="0">
            <a:off x="3275359" y="6630004"/>
            <a:ext cx="738062" cy="637579"/>
          </a:xfrm>
          <a:prstGeom prst="rect">
            <a:avLst/>
          </a:prstGeom>
        </p:spPr>
        <p:txBody>
          <a:bodyPr anchor="t" rtlCol="false" tIns="0" lIns="0" bIns="0" rIns="0">
            <a:spAutoFit/>
          </a:bodyPr>
          <a:lstStyle/>
          <a:p>
            <a:pPr algn="ctr">
              <a:lnSpc>
                <a:spcPts val="5102"/>
              </a:lnSpc>
              <a:spcBef>
                <a:spcPct val="0"/>
              </a:spcBef>
            </a:pPr>
            <a:r>
              <a:rPr lang="en-US" sz="3644">
                <a:solidFill>
                  <a:srgbClr val="000000"/>
                </a:solidFill>
                <a:latin typeface="Public Sans Bold"/>
              </a:rPr>
              <a:t>3</a:t>
            </a:r>
          </a:p>
        </p:txBody>
      </p:sp>
      <p:sp>
        <p:nvSpPr>
          <p:cNvPr name="TextBox 67" id="67"/>
          <p:cNvSpPr txBox="true"/>
          <p:nvPr/>
        </p:nvSpPr>
        <p:spPr>
          <a:xfrm rot="0">
            <a:off x="10467262" y="4230332"/>
            <a:ext cx="6994145" cy="688975"/>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Public Sans"/>
              </a:rPr>
              <a:t>Các loại đánh giá</a:t>
            </a:r>
          </a:p>
        </p:txBody>
      </p:sp>
      <p:sp>
        <p:nvSpPr>
          <p:cNvPr name="TextBox 68" id="68"/>
          <p:cNvSpPr txBox="true"/>
          <p:nvPr/>
        </p:nvSpPr>
        <p:spPr>
          <a:xfrm rot="0">
            <a:off x="9236762" y="4256020"/>
            <a:ext cx="738062" cy="637579"/>
          </a:xfrm>
          <a:prstGeom prst="rect">
            <a:avLst/>
          </a:prstGeom>
        </p:spPr>
        <p:txBody>
          <a:bodyPr anchor="t" rtlCol="false" tIns="0" lIns="0" bIns="0" rIns="0">
            <a:spAutoFit/>
          </a:bodyPr>
          <a:lstStyle/>
          <a:p>
            <a:pPr algn="ctr">
              <a:lnSpc>
                <a:spcPts val="5102"/>
              </a:lnSpc>
              <a:spcBef>
                <a:spcPct val="0"/>
              </a:spcBef>
            </a:pPr>
            <a:r>
              <a:rPr lang="en-US" sz="3644">
                <a:solidFill>
                  <a:srgbClr val="000000"/>
                </a:solidFill>
                <a:latin typeface="Public Sans Bold"/>
              </a:rPr>
              <a:t>4</a:t>
            </a:r>
          </a:p>
        </p:txBody>
      </p:sp>
      <p:sp>
        <p:nvSpPr>
          <p:cNvPr name="TextBox 69" id="69"/>
          <p:cNvSpPr txBox="true"/>
          <p:nvPr/>
        </p:nvSpPr>
        <p:spPr>
          <a:xfrm rot="0">
            <a:off x="10467262" y="5417324"/>
            <a:ext cx="5499035" cy="1393825"/>
          </a:xfrm>
          <a:prstGeom prst="rect">
            <a:avLst/>
          </a:prstGeom>
        </p:spPr>
        <p:txBody>
          <a:bodyPr anchor="t" rtlCol="false" tIns="0" lIns="0" bIns="0" rIns="0">
            <a:spAutoFit/>
          </a:bodyPr>
          <a:lstStyle/>
          <a:p>
            <a:pPr algn="just">
              <a:lnSpc>
                <a:spcPts val="5599"/>
              </a:lnSpc>
              <a:spcBef>
                <a:spcPct val="0"/>
              </a:spcBef>
            </a:pPr>
            <a:r>
              <a:rPr lang="en-US" sz="3999">
                <a:solidFill>
                  <a:srgbClr val="FFFFFF"/>
                </a:solidFill>
                <a:latin typeface="Public Sans"/>
              </a:rPr>
              <a:t>Yếu tố thành công cho đánh giá</a:t>
            </a:r>
          </a:p>
        </p:txBody>
      </p:sp>
      <p:sp>
        <p:nvSpPr>
          <p:cNvPr name="TextBox 70" id="70"/>
          <p:cNvSpPr txBox="true"/>
          <p:nvPr/>
        </p:nvSpPr>
        <p:spPr>
          <a:xfrm rot="0">
            <a:off x="9236762" y="5443012"/>
            <a:ext cx="738062" cy="637579"/>
          </a:xfrm>
          <a:prstGeom prst="rect">
            <a:avLst/>
          </a:prstGeom>
        </p:spPr>
        <p:txBody>
          <a:bodyPr anchor="t" rtlCol="false" tIns="0" lIns="0" bIns="0" rIns="0">
            <a:spAutoFit/>
          </a:bodyPr>
          <a:lstStyle/>
          <a:p>
            <a:pPr algn="ctr">
              <a:lnSpc>
                <a:spcPts val="5102"/>
              </a:lnSpc>
              <a:spcBef>
                <a:spcPct val="0"/>
              </a:spcBef>
            </a:pPr>
            <a:r>
              <a:rPr lang="en-US" sz="3644">
                <a:solidFill>
                  <a:srgbClr val="000000"/>
                </a:solidFill>
                <a:latin typeface="Public Sans Bold"/>
              </a:rPr>
              <a:t>5</a:t>
            </a:r>
          </a:p>
        </p:txBody>
      </p:sp>
      <p:sp>
        <p:nvSpPr>
          <p:cNvPr name="TextBox 71" id="71"/>
          <p:cNvSpPr txBox="true"/>
          <p:nvPr/>
        </p:nvSpPr>
        <p:spPr>
          <a:xfrm rot="0">
            <a:off x="1874119"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30</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89468" y="5847148"/>
            <a:ext cx="7666612" cy="76666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10857" y="-3226759"/>
            <a:ext cx="7666612" cy="76666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13607" y="368872"/>
            <a:ext cx="2370497" cy="659828"/>
            <a:chOff x="0" y="0"/>
            <a:chExt cx="624328" cy="173782"/>
          </a:xfrm>
        </p:grpSpPr>
        <p:sp>
          <p:nvSpPr>
            <p:cNvPr name="Freeform 9" id="9"/>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0" id="10"/>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935990" y="262624"/>
            <a:ext cx="828630" cy="872324"/>
            <a:chOff x="0" y="0"/>
            <a:chExt cx="6238240" cy="6567181"/>
          </a:xfrm>
        </p:grpSpPr>
        <p:sp>
          <p:nvSpPr>
            <p:cNvPr name="Freeform 12" id="12"/>
            <p:cNvSpPr/>
            <p:nvPr/>
          </p:nvSpPr>
          <p:spPr>
            <a:xfrm flipH="false" flipV="false" rot="0">
              <a:off x="0" y="0"/>
              <a:ext cx="6238240" cy="6567181"/>
            </a:xfrm>
            <a:custGeom>
              <a:avLst/>
              <a:gdLst/>
              <a:ahLst/>
              <a:cxnLst/>
              <a:rect r="r" b="b" t="t" l="l"/>
              <a:pathLst>
                <a:path h="6567181" w="6238240">
                  <a:moveTo>
                    <a:pt x="3119120" y="0"/>
                  </a:moveTo>
                  <a:lnTo>
                    <a:pt x="0" y="0"/>
                  </a:lnTo>
                  <a:lnTo>
                    <a:pt x="0" y="5116841"/>
                  </a:lnTo>
                  <a:lnTo>
                    <a:pt x="3119120" y="6567181"/>
                  </a:lnTo>
                  <a:lnTo>
                    <a:pt x="6238240" y="5116841"/>
                  </a:lnTo>
                  <a:lnTo>
                    <a:pt x="6238240" y="0"/>
                  </a:lnTo>
                  <a:lnTo>
                    <a:pt x="3119120" y="0"/>
                  </a:lnTo>
                  <a:close/>
                </a:path>
              </a:pathLst>
            </a:custGeom>
            <a:solidFill>
              <a:srgbClr val="FFD900"/>
            </a:solidFill>
          </p:spPr>
        </p:sp>
      </p:grpSp>
      <p:grpSp>
        <p:nvGrpSpPr>
          <p:cNvPr name="Group 13" id="13"/>
          <p:cNvGrpSpPr/>
          <p:nvPr/>
        </p:nvGrpSpPr>
        <p:grpSpPr>
          <a:xfrm rot="0">
            <a:off x="14855031"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5" id="15"/>
          <p:cNvGrpSpPr/>
          <p:nvPr/>
        </p:nvGrpSpPr>
        <p:grpSpPr>
          <a:xfrm rot="0">
            <a:off x="15501533"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16148034"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16794535" y="802625"/>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1028700"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3" id="23"/>
          <p:cNvGrpSpPr/>
          <p:nvPr/>
        </p:nvGrpSpPr>
        <p:grpSpPr>
          <a:xfrm rot="0">
            <a:off x="1675201"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5" id="25"/>
          <p:cNvGrpSpPr/>
          <p:nvPr/>
        </p:nvGrpSpPr>
        <p:grpSpPr>
          <a:xfrm rot="0">
            <a:off x="2321703"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7" id="27"/>
          <p:cNvGrpSpPr/>
          <p:nvPr/>
        </p:nvGrpSpPr>
        <p:grpSpPr>
          <a:xfrm rot="0">
            <a:off x="2968204" y="8947824"/>
            <a:ext cx="464765" cy="536551"/>
            <a:chOff x="0" y="0"/>
            <a:chExt cx="1595120" cy="1841500"/>
          </a:xfrm>
        </p:grpSpPr>
        <p:sp>
          <p:nvSpPr>
            <p:cNvPr name="Freeform 28" id="2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9" id="29"/>
          <p:cNvGrpSpPr/>
          <p:nvPr/>
        </p:nvGrpSpPr>
        <p:grpSpPr>
          <a:xfrm rot="0">
            <a:off x="14663211" y="8990024"/>
            <a:ext cx="2798197" cy="659828"/>
            <a:chOff x="0" y="0"/>
            <a:chExt cx="3730929" cy="879770"/>
          </a:xfrm>
        </p:grpSpPr>
        <p:grpSp>
          <p:nvGrpSpPr>
            <p:cNvPr name="Group 30" id="30"/>
            <p:cNvGrpSpPr/>
            <p:nvPr/>
          </p:nvGrpSpPr>
          <p:grpSpPr>
            <a:xfrm rot="0">
              <a:off x="0" y="0"/>
              <a:ext cx="3730929" cy="879770"/>
              <a:chOff x="0" y="0"/>
              <a:chExt cx="736974" cy="173782"/>
            </a:xfrm>
          </p:grpSpPr>
          <p:sp>
            <p:nvSpPr>
              <p:cNvPr name="Freeform 31" id="31"/>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2" id="32"/>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0" y="0"/>
              <a:ext cx="1001692" cy="879770"/>
              <a:chOff x="0" y="0"/>
              <a:chExt cx="197865" cy="173782"/>
            </a:xfrm>
          </p:grpSpPr>
          <p:sp>
            <p:nvSpPr>
              <p:cNvPr name="Freeform 34" id="34"/>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5" id="35"/>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6" id="36"/>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TextBox 38" id="38"/>
          <p:cNvSpPr txBox="true"/>
          <p:nvPr/>
        </p:nvSpPr>
        <p:spPr>
          <a:xfrm rot="0">
            <a:off x="1914144" y="4142033"/>
            <a:ext cx="14698837" cy="1793384"/>
          </a:xfrm>
          <a:prstGeom prst="rect">
            <a:avLst/>
          </a:prstGeom>
        </p:spPr>
        <p:txBody>
          <a:bodyPr anchor="t" rtlCol="false" tIns="0" lIns="0" bIns="0" rIns="0">
            <a:spAutoFit/>
          </a:bodyPr>
          <a:lstStyle/>
          <a:p>
            <a:pPr algn="ctr">
              <a:lnSpc>
                <a:spcPts val="14552"/>
              </a:lnSpc>
              <a:spcBef>
                <a:spcPct val="0"/>
              </a:spcBef>
            </a:pPr>
            <a:r>
              <a:rPr lang="en-US" sz="10394">
                <a:solidFill>
                  <a:srgbClr val="FFFFFF"/>
                </a:solidFill>
                <a:latin typeface="Public Sans Bold"/>
              </a:rPr>
              <a:t>Đánh Giá Là Gì?</a:t>
            </a:r>
          </a:p>
        </p:txBody>
      </p:sp>
      <p:sp>
        <p:nvSpPr>
          <p:cNvPr name="AutoShape 39" id="39"/>
          <p:cNvSpPr/>
          <p:nvPr/>
        </p:nvSpPr>
        <p:spPr>
          <a:xfrm rot="0">
            <a:off x="5484763" y="6036037"/>
            <a:ext cx="7318474" cy="0"/>
          </a:xfrm>
          <a:prstGeom prst="line">
            <a:avLst/>
          </a:prstGeom>
          <a:ln cap="flat" w="47625">
            <a:solidFill>
              <a:srgbClr val="FFD900"/>
            </a:solidFill>
            <a:prstDash val="solid"/>
            <a:headEnd type="none" len="sm" w="sm"/>
            <a:tailEnd type="none" len="sm" w="sm"/>
          </a:ln>
        </p:spPr>
      </p:sp>
      <p:sp>
        <p:nvSpPr>
          <p:cNvPr name="AutoShape 40" id="40"/>
          <p:cNvSpPr/>
          <p:nvPr/>
        </p:nvSpPr>
        <p:spPr>
          <a:xfrm rot="0">
            <a:off x="6633183" y="4203338"/>
            <a:ext cx="5021634" cy="0"/>
          </a:xfrm>
          <a:prstGeom prst="line">
            <a:avLst/>
          </a:prstGeom>
          <a:ln cap="flat" w="47625">
            <a:solidFill>
              <a:srgbClr val="FFD900"/>
            </a:solidFill>
            <a:prstDash val="solid"/>
            <a:headEnd type="none" len="sm" w="sm"/>
            <a:tailEnd type="none" len="sm" w="sm"/>
          </a:ln>
        </p:spPr>
      </p:sp>
      <p:grpSp>
        <p:nvGrpSpPr>
          <p:cNvPr name="Group 41" id="41"/>
          <p:cNvGrpSpPr/>
          <p:nvPr/>
        </p:nvGrpSpPr>
        <p:grpSpPr>
          <a:xfrm rot="0">
            <a:off x="1970111" y="4361640"/>
            <a:ext cx="1042894" cy="104289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15274995" y="4882466"/>
            <a:ext cx="1042894" cy="104289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7" id="47"/>
          <p:cNvSpPr txBox="true"/>
          <p:nvPr/>
        </p:nvSpPr>
        <p:spPr>
          <a:xfrm rot="0">
            <a:off x="1874119"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31</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grpSp>
        <p:nvGrpSpPr>
          <p:cNvPr name="Group 7" id="7"/>
          <p:cNvGrpSpPr/>
          <p:nvPr/>
        </p:nvGrpSpPr>
        <p:grpSpPr>
          <a:xfrm rot="0">
            <a:off x="14855031"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15501533"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6148034"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6794535" y="698786"/>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5" id="15"/>
          <p:cNvSpPr/>
          <p:nvPr/>
        </p:nvSpPr>
        <p:spPr>
          <a:xfrm flipH="false" flipV="false" rot="0">
            <a:off x="105199" y="5588038"/>
            <a:ext cx="3791369" cy="3861579"/>
          </a:xfrm>
          <a:custGeom>
            <a:avLst/>
            <a:gdLst/>
            <a:ahLst/>
            <a:cxnLst/>
            <a:rect r="r" b="b" t="t" l="l"/>
            <a:pathLst>
              <a:path h="3861579" w="3791369">
                <a:moveTo>
                  <a:pt x="0" y="0"/>
                </a:moveTo>
                <a:lnTo>
                  <a:pt x="3791369" y="0"/>
                </a:lnTo>
                <a:lnTo>
                  <a:pt x="3791369" y="3861579"/>
                </a:lnTo>
                <a:lnTo>
                  <a:pt x="0" y="38615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4855077" y="1732634"/>
            <a:ext cx="2585914" cy="2745662"/>
          </a:xfrm>
          <a:custGeom>
            <a:avLst/>
            <a:gdLst/>
            <a:ahLst/>
            <a:cxnLst/>
            <a:rect r="r" b="b" t="t" l="l"/>
            <a:pathLst>
              <a:path h="2745662" w="2585914">
                <a:moveTo>
                  <a:pt x="0" y="0"/>
                </a:moveTo>
                <a:lnTo>
                  <a:pt x="2585914" y="0"/>
                </a:lnTo>
                <a:lnTo>
                  <a:pt x="2585914" y="2745662"/>
                </a:lnTo>
                <a:lnTo>
                  <a:pt x="0" y="27456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028700" y="2216001"/>
            <a:ext cx="11072779" cy="1120062"/>
          </a:xfrm>
          <a:prstGeom prst="rect">
            <a:avLst/>
          </a:prstGeom>
        </p:spPr>
        <p:txBody>
          <a:bodyPr anchor="t" rtlCol="false" tIns="0" lIns="0" bIns="0" rIns="0">
            <a:spAutoFit/>
          </a:bodyPr>
          <a:lstStyle/>
          <a:p>
            <a:pPr>
              <a:lnSpc>
                <a:spcPts val="9139"/>
              </a:lnSpc>
              <a:spcBef>
                <a:spcPct val="0"/>
              </a:spcBef>
            </a:pPr>
            <a:r>
              <a:rPr lang="en-US" sz="6528">
                <a:solidFill>
                  <a:srgbClr val="FFD900"/>
                </a:solidFill>
                <a:latin typeface="Public Sans Bold"/>
              </a:rPr>
              <a:t>1. Đánh giá (Review) là gì?</a:t>
            </a:r>
          </a:p>
        </p:txBody>
      </p:sp>
      <p:sp>
        <p:nvSpPr>
          <p:cNvPr name="TextBox 18" id="18"/>
          <p:cNvSpPr txBox="true"/>
          <p:nvPr/>
        </p:nvSpPr>
        <p:spPr>
          <a:xfrm rot="0">
            <a:off x="3265867" y="4505638"/>
            <a:ext cx="13993433" cy="3013190"/>
          </a:xfrm>
          <a:prstGeom prst="rect">
            <a:avLst/>
          </a:prstGeom>
        </p:spPr>
        <p:txBody>
          <a:bodyPr anchor="t" rtlCol="false" tIns="0" lIns="0" bIns="0" rIns="0">
            <a:spAutoFit/>
          </a:bodyPr>
          <a:lstStyle/>
          <a:p>
            <a:pPr algn="ctr">
              <a:lnSpc>
                <a:spcPts val="4813"/>
              </a:lnSpc>
            </a:pPr>
            <a:r>
              <a:rPr lang="en-US" sz="3437">
                <a:solidFill>
                  <a:srgbClr val="FFFFFF"/>
                </a:solidFill>
                <a:latin typeface="Noto Serif Display"/>
              </a:rPr>
              <a:t> Đánh giá - Review: Đánh giá tình trạng của sản phẩm hoặc dự án để xác định sự khác biệt từ kế quả dự định và đề nghị cải tiến. Bao gồm đánh giá quản lý, đánh giá thông tin, đánh giá kỹ thuật, kiểm tra (inspection) và walkthrough.</a:t>
            </a:r>
          </a:p>
          <a:p>
            <a:pPr algn="ctr">
              <a:lnSpc>
                <a:spcPts val="4813"/>
              </a:lnSpc>
            </a:pPr>
          </a:p>
        </p:txBody>
      </p:sp>
      <p:sp>
        <p:nvSpPr>
          <p:cNvPr name="TextBox 19" id="19"/>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32</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89468" y="5847148"/>
            <a:ext cx="7666612" cy="76666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10857" y="-3226759"/>
            <a:ext cx="7666612" cy="76666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13607" y="368872"/>
            <a:ext cx="2370497" cy="659828"/>
            <a:chOff x="0" y="0"/>
            <a:chExt cx="624328" cy="173782"/>
          </a:xfrm>
        </p:grpSpPr>
        <p:sp>
          <p:nvSpPr>
            <p:cNvPr name="Freeform 9" id="9"/>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0" id="10"/>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2026859" y="171756"/>
            <a:ext cx="828630" cy="1054061"/>
            <a:chOff x="0" y="0"/>
            <a:chExt cx="6238240" cy="7935364"/>
          </a:xfrm>
        </p:grpSpPr>
        <p:sp>
          <p:nvSpPr>
            <p:cNvPr name="Freeform 12" id="12"/>
            <p:cNvSpPr/>
            <p:nvPr/>
          </p:nvSpPr>
          <p:spPr>
            <a:xfrm flipH="false" flipV="false" rot="0">
              <a:off x="0" y="0"/>
              <a:ext cx="6238240" cy="7935364"/>
            </a:xfrm>
            <a:custGeom>
              <a:avLst/>
              <a:gdLst/>
              <a:ahLst/>
              <a:cxnLst/>
              <a:rect r="r" b="b" t="t" l="l"/>
              <a:pathLst>
                <a:path h="7935364" w="6238240">
                  <a:moveTo>
                    <a:pt x="3119120" y="0"/>
                  </a:moveTo>
                  <a:lnTo>
                    <a:pt x="0" y="0"/>
                  </a:lnTo>
                  <a:lnTo>
                    <a:pt x="0" y="6485024"/>
                  </a:lnTo>
                  <a:lnTo>
                    <a:pt x="3119120" y="7935364"/>
                  </a:lnTo>
                  <a:lnTo>
                    <a:pt x="6238240" y="6485024"/>
                  </a:lnTo>
                  <a:lnTo>
                    <a:pt x="6238240" y="0"/>
                  </a:lnTo>
                  <a:lnTo>
                    <a:pt x="3119120" y="0"/>
                  </a:lnTo>
                  <a:close/>
                </a:path>
              </a:pathLst>
            </a:custGeom>
            <a:solidFill>
              <a:srgbClr val="FFD900"/>
            </a:solidFill>
          </p:spPr>
        </p:sp>
      </p:grpSp>
      <p:grpSp>
        <p:nvGrpSpPr>
          <p:cNvPr name="Group 13" id="13"/>
          <p:cNvGrpSpPr/>
          <p:nvPr/>
        </p:nvGrpSpPr>
        <p:grpSpPr>
          <a:xfrm rot="0">
            <a:off x="14855031"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5" id="15"/>
          <p:cNvGrpSpPr/>
          <p:nvPr/>
        </p:nvGrpSpPr>
        <p:grpSpPr>
          <a:xfrm rot="0">
            <a:off x="15501533"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16148034"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16794535" y="802625"/>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1028700"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3" id="23"/>
          <p:cNvGrpSpPr/>
          <p:nvPr/>
        </p:nvGrpSpPr>
        <p:grpSpPr>
          <a:xfrm rot="0">
            <a:off x="1675201"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5" id="25"/>
          <p:cNvGrpSpPr/>
          <p:nvPr/>
        </p:nvGrpSpPr>
        <p:grpSpPr>
          <a:xfrm rot="0">
            <a:off x="2321703"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7" id="27"/>
          <p:cNvGrpSpPr/>
          <p:nvPr/>
        </p:nvGrpSpPr>
        <p:grpSpPr>
          <a:xfrm rot="0">
            <a:off x="2968204" y="8947824"/>
            <a:ext cx="464765" cy="536551"/>
            <a:chOff x="0" y="0"/>
            <a:chExt cx="1595120" cy="1841500"/>
          </a:xfrm>
        </p:grpSpPr>
        <p:sp>
          <p:nvSpPr>
            <p:cNvPr name="Freeform 28" id="2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9" id="29"/>
          <p:cNvGrpSpPr/>
          <p:nvPr/>
        </p:nvGrpSpPr>
        <p:grpSpPr>
          <a:xfrm rot="0">
            <a:off x="14663211" y="8990024"/>
            <a:ext cx="2798197" cy="659828"/>
            <a:chOff x="0" y="0"/>
            <a:chExt cx="3730929" cy="879770"/>
          </a:xfrm>
        </p:grpSpPr>
        <p:grpSp>
          <p:nvGrpSpPr>
            <p:cNvPr name="Group 30" id="30"/>
            <p:cNvGrpSpPr/>
            <p:nvPr/>
          </p:nvGrpSpPr>
          <p:grpSpPr>
            <a:xfrm rot="0">
              <a:off x="0" y="0"/>
              <a:ext cx="3730929" cy="879770"/>
              <a:chOff x="0" y="0"/>
              <a:chExt cx="736974" cy="173782"/>
            </a:xfrm>
          </p:grpSpPr>
          <p:sp>
            <p:nvSpPr>
              <p:cNvPr name="Freeform 31" id="31"/>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2" id="32"/>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0" y="0"/>
              <a:ext cx="1001692" cy="879770"/>
              <a:chOff x="0" y="0"/>
              <a:chExt cx="197865" cy="173782"/>
            </a:xfrm>
          </p:grpSpPr>
          <p:sp>
            <p:nvSpPr>
              <p:cNvPr name="Freeform 34" id="34"/>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5" id="35"/>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6" id="36"/>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TextBox 38" id="38"/>
          <p:cNvSpPr txBox="true"/>
          <p:nvPr/>
        </p:nvSpPr>
        <p:spPr>
          <a:xfrm rot="0">
            <a:off x="1914144" y="4142033"/>
            <a:ext cx="14698837" cy="1793384"/>
          </a:xfrm>
          <a:prstGeom prst="rect">
            <a:avLst/>
          </a:prstGeom>
        </p:spPr>
        <p:txBody>
          <a:bodyPr anchor="t" rtlCol="false" tIns="0" lIns="0" bIns="0" rIns="0">
            <a:spAutoFit/>
          </a:bodyPr>
          <a:lstStyle/>
          <a:p>
            <a:pPr algn="ctr">
              <a:lnSpc>
                <a:spcPts val="14552"/>
              </a:lnSpc>
              <a:spcBef>
                <a:spcPct val="0"/>
              </a:spcBef>
            </a:pPr>
            <a:r>
              <a:rPr lang="en-US" sz="10394">
                <a:solidFill>
                  <a:srgbClr val="FFFFFF"/>
                </a:solidFill>
                <a:latin typeface="Public Sans Bold"/>
              </a:rPr>
              <a:t>Quy Trình Đánh Giá</a:t>
            </a:r>
          </a:p>
        </p:txBody>
      </p:sp>
      <p:sp>
        <p:nvSpPr>
          <p:cNvPr name="AutoShape 39" id="39"/>
          <p:cNvSpPr/>
          <p:nvPr/>
        </p:nvSpPr>
        <p:spPr>
          <a:xfrm rot="0">
            <a:off x="5484763" y="6036037"/>
            <a:ext cx="7318474" cy="0"/>
          </a:xfrm>
          <a:prstGeom prst="line">
            <a:avLst/>
          </a:prstGeom>
          <a:ln cap="flat" w="47625">
            <a:solidFill>
              <a:srgbClr val="FFD900"/>
            </a:solidFill>
            <a:prstDash val="solid"/>
            <a:headEnd type="none" len="sm" w="sm"/>
            <a:tailEnd type="none" len="sm" w="sm"/>
          </a:ln>
        </p:spPr>
      </p:sp>
      <p:sp>
        <p:nvSpPr>
          <p:cNvPr name="AutoShape 40" id="40"/>
          <p:cNvSpPr/>
          <p:nvPr/>
        </p:nvSpPr>
        <p:spPr>
          <a:xfrm rot="0">
            <a:off x="6633183" y="4203338"/>
            <a:ext cx="5021634" cy="0"/>
          </a:xfrm>
          <a:prstGeom prst="line">
            <a:avLst/>
          </a:prstGeom>
          <a:ln cap="flat" w="47625">
            <a:solidFill>
              <a:srgbClr val="FFD900"/>
            </a:solidFill>
            <a:prstDash val="solid"/>
            <a:headEnd type="none" len="sm" w="sm"/>
            <a:tailEnd type="none" len="sm" w="sm"/>
          </a:ln>
        </p:spPr>
      </p:sp>
      <p:grpSp>
        <p:nvGrpSpPr>
          <p:cNvPr name="Group 41" id="41"/>
          <p:cNvGrpSpPr/>
          <p:nvPr/>
        </p:nvGrpSpPr>
        <p:grpSpPr>
          <a:xfrm rot="0">
            <a:off x="1970111" y="4361640"/>
            <a:ext cx="1042894" cy="104289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15274995" y="4882466"/>
            <a:ext cx="1042894" cy="104289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7" id="47"/>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33</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834204" y="3648907"/>
            <a:ext cx="4950569" cy="1434338"/>
          </a:xfrm>
          <a:prstGeom prst="rect">
            <a:avLst/>
          </a:prstGeom>
        </p:spPr>
        <p:txBody>
          <a:bodyPr anchor="t" rtlCol="false" tIns="0" lIns="0" bIns="0" rIns="0">
            <a:spAutoFit/>
          </a:bodyPr>
          <a:lstStyle/>
          <a:p>
            <a:pPr algn="ctr">
              <a:lnSpc>
                <a:spcPts val="3784"/>
              </a:lnSpc>
            </a:pPr>
            <a:r>
              <a:rPr lang="en-US" sz="3440">
                <a:solidFill>
                  <a:srgbClr val="FFFFFF"/>
                </a:solidFill>
                <a:latin typeface="Open Sans Bold"/>
              </a:rPr>
              <a:t> Chuẩn bị cá nhân- Individual Preparation</a:t>
            </a:r>
          </a:p>
          <a:p>
            <a:pPr algn="ctr" marL="0" indent="0" lvl="0">
              <a:lnSpc>
                <a:spcPts val="3784"/>
              </a:lnSpc>
              <a:spcBef>
                <a:spcPct val="0"/>
              </a:spcBef>
            </a:pPr>
          </a:p>
        </p:txBody>
      </p:sp>
      <p:grpSp>
        <p:nvGrpSpPr>
          <p:cNvPr name="Group 3" id="3"/>
          <p:cNvGrpSpPr/>
          <p:nvPr/>
        </p:nvGrpSpPr>
        <p:grpSpPr>
          <a:xfrm rot="0">
            <a:off x="2699097" y="1542515"/>
            <a:ext cx="1239263" cy="123926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C74D"/>
            </a:solidFill>
          </p:spPr>
        </p:sp>
      </p:grpSp>
      <p:grpSp>
        <p:nvGrpSpPr>
          <p:cNvPr name="Group 5" id="5"/>
          <p:cNvGrpSpPr/>
          <p:nvPr/>
        </p:nvGrpSpPr>
        <p:grpSpPr>
          <a:xfrm rot="0">
            <a:off x="8524368" y="1657169"/>
            <a:ext cx="1239263" cy="123926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C74D"/>
            </a:solidFill>
          </p:spPr>
        </p:sp>
      </p:grpSp>
      <p:grpSp>
        <p:nvGrpSpPr>
          <p:cNvPr name="Group 7" id="7"/>
          <p:cNvGrpSpPr/>
          <p:nvPr/>
        </p:nvGrpSpPr>
        <p:grpSpPr>
          <a:xfrm rot="0">
            <a:off x="14286653" y="1657169"/>
            <a:ext cx="1239263" cy="1239263"/>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C74D"/>
            </a:solidFill>
          </p:spPr>
        </p:sp>
      </p:grpSp>
      <p:grpSp>
        <p:nvGrpSpPr>
          <p:cNvPr name="Group 9" id="9"/>
          <p:cNvGrpSpPr/>
          <p:nvPr/>
        </p:nvGrpSpPr>
        <p:grpSpPr>
          <a:xfrm rot="0">
            <a:off x="2809141" y="4585151"/>
            <a:ext cx="1239263" cy="123926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C74D"/>
            </a:solidFill>
          </p:spPr>
        </p:sp>
      </p:grpSp>
      <p:grpSp>
        <p:nvGrpSpPr>
          <p:cNvPr name="Group 11" id="11"/>
          <p:cNvGrpSpPr/>
          <p:nvPr/>
        </p:nvGrpSpPr>
        <p:grpSpPr>
          <a:xfrm rot="0">
            <a:off x="8524368" y="4692567"/>
            <a:ext cx="1239263" cy="1239263"/>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C74D"/>
            </a:solidFill>
          </p:spPr>
        </p:sp>
      </p:grpSp>
      <p:pic>
        <p:nvPicPr>
          <p:cNvPr name="Picture 13" id="13"/>
          <p:cNvPicPr>
            <a:picLocks noChangeAspect="true"/>
          </p:cNvPicPr>
          <p:nvPr/>
        </p:nvPicPr>
        <p:blipFill>
          <a:blip r:embed="rId2"/>
          <a:srcRect l="0" t="0" r="0" b="0"/>
          <a:stretch>
            <a:fillRect/>
          </a:stretch>
        </p:blipFill>
        <p:spPr>
          <a:xfrm flipH="false" flipV="false" rot="0">
            <a:off x="2576487" y="284533"/>
            <a:ext cx="1704570" cy="1133539"/>
          </a:xfrm>
          <a:prstGeom prst="rect">
            <a:avLst/>
          </a:prstGeom>
        </p:spPr>
      </p:pic>
      <p:sp>
        <p:nvSpPr>
          <p:cNvPr name="TextBox 14" id="14"/>
          <p:cNvSpPr txBox="true"/>
          <p:nvPr/>
        </p:nvSpPr>
        <p:spPr>
          <a:xfrm rot="0">
            <a:off x="1028700" y="3509748"/>
            <a:ext cx="4580058" cy="958088"/>
          </a:xfrm>
          <a:prstGeom prst="rect">
            <a:avLst/>
          </a:prstGeom>
        </p:spPr>
        <p:txBody>
          <a:bodyPr anchor="t" rtlCol="false" tIns="0" lIns="0" bIns="0" rIns="0">
            <a:spAutoFit/>
          </a:bodyPr>
          <a:lstStyle/>
          <a:p>
            <a:pPr algn="ctr">
              <a:lnSpc>
                <a:spcPts val="3784"/>
              </a:lnSpc>
            </a:pPr>
            <a:r>
              <a:rPr lang="en-US" sz="3440">
                <a:solidFill>
                  <a:srgbClr val="FFFFFF"/>
                </a:solidFill>
                <a:latin typeface="Open Sans Bold"/>
              </a:rPr>
              <a:t> Kế hoạch - Planning</a:t>
            </a:r>
          </a:p>
          <a:p>
            <a:pPr algn="ctr">
              <a:lnSpc>
                <a:spcPts val="3784"/>
              </a:lnSpc>
            </a:pPr>
          </a:p>
        </p:txBody>
      </p:sp>
      <p:sp>
        <p:nvSpPr>
          <p:cNvPr name="TextBox 15" id="15"/>
          <p:cNvSpPr txBox="true"/>
          <p:nvPr/>
        </p:nvSpPr>
        <p:spPr>
          <a:xfrm rot="0">
            <a:off x="6853971" y="3624402"/>
            <a:ext cx="4580058" cy="858615"/>
          </a:xfrm>
          <a:prstGeom prst="rect">
            <a:avLst/>
          </a:prstGeom>
        </p:spPr>
        <p:txBody>
          <a:bodyPr anchor="t" rtlCol="false" tIns="0" lIns="0" bIns="0" rIns="0">
            <a:spAutoFit/>
          </a:bodyPr>
          <a:lstStyle/>
          <a:p>
            <a:pPr algn="ctr">
              <a:lnSpc>
                <a:spcPts val="3784"/>
              </a:lnSpc>
            </a:pPr>
            <a:r>
              <a:rPr lang="en-US" sz="3440">
                <a:solidFill>
                  <a:srgbClr val="FFFFFF"/>
                </a:solidFill>
                <a:latin typeface="Open Sans Bold"/>
              </a:rPr>
              <a:t> Khởi động - Kick-off</a:t>
            </a:r>
          </a:p>
          <a:p>
            <a:pPr algn="ctr" marL="0" indent="0" lvl="0">
              <a:lnSpc>
                <a:spcPts val="3052"/>
              </a:lnSpc>
              <a:spcBef>
                <a:spcPct val="0"/>
              </a:spcBef>
            </a:pPr>
          </a:p>
        </p:txBody>
      </p:sp>
      <p:sp>
        <p:nvSpPr>
          <p:cNvPr name="TextBox 16" id="16"/>
          <p:cNvSpPr txBox="true"/>
          <p:nvPr/>
        </p:nvSpPr>
        <p:spPr>
          <a:xfrm rot="0">
            <a:off x="2699097" y="1450502"/>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000000"/>
                </a:solidFill>
                <a:latin typeface="Open Sans Bold"/>
              </a:rPr>
              <a:t>1</a:t>
            </a:r>
          </a:p>
        </p:txBody>
      </p:sp>
      <p:sp>
        <p:nvSpPr>
          <p:cNvPr name="TextBox 17" id="17"/>
          <p:cNvSpPr txBox="true"/>
          <p:nvPr/>
        </p:nvSpPr>
        <p:spPr>
          <a:xfrm rot="0">
            <a:off x="8524368" y="1565156"/>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000000"/>
                </a:solidFill>
                <a:latin typeface="Open Sans Bold"/>
              </a:rPr>
              <a:t>2</a:t>
            </a:r>
          </a:p>
        </p:txBody>
      </p:sp>
      <p:sp>
        <p:nvSpPr>
          <p:cNvPr name="TextBox 18" id="18"/>
          <p:cNvSpPr txBox="true"/>
          <p:nvPr/>
        </p:nvSpPr>
        <p:spPr>
          <a:xfrm rot="0">
            <a:off x="14286653" y="1565156"/>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000000"/>
                </a:solidFill>
                <a:latin typeface="Open Sans Bold"/>
              </a:rPr>
              <a:t>3</a:t>
            </a:r>
          </a:p>
        </p:txBody>
      </p:sp>
      <p:sp>
        <p:nvSpPr>
          <p:cNvPr name="TextBox 19" id="19"/>
          <p:cNvSpPr txBox="true"/>
          <p:nvPr/>
        </p:nvSpPr>
        <p:spPr>
          <a:xfrm rot="0">
            <a:off x="4025957" y="437615"/>
            <a:ext cx="10863257" cy="1104900"/>
          </a:xfrm>
          <a:prstGeom prst="rect">
            <a:avLst/>
          </a:prstGeom>
        </p:spPr>
        <p:txBody>
          <a:bodyPr anchor="t" rtlCol="false" tIns="0" lIns="0" bIns="0" rIns="0">
            <a:spAutoFit/>
          </a:bodyPr>
          <a:lstStyle/>
          <a:p>
            <a:pPr algn="ctr" marL="0" indent="0" lvl="0">
              <a:lnSpc>
                <a:spcPts val="8790"/>
              </a:lnSpc>
              <a:spcBef>
                <a:spcPct val="0"/>
              </a:spcBef>
            </a:pPr>
            <a:r>
              <a:rPr lang="en-US" sz="7325">
                <a:solidFill>
                  <a:srgbClr val="FFD900"/>
                </a:solidFill>
                <a:latin typeface="Open Sans Bold"/>
              </a:rPr>
              <a:t> 2. Quy Trình Đánh Giá</a:t>
            </a:r>
          </a:p>
        </p:txBody>
      </p:sp>
      <p:sp>
        <p:nvSpPr>
          <p:cNvPr name="TextBox 20" id="20"/>
          <p:cNvSpPr txBox="true"/>
          <p:nvPr/>
        </p:nvSpPr>
        <p:spPr>
          <a:xfrm rot="0">
            <a:off x="745785" y="6161401"/>
            <a:ext cx="5732870" cy="3339338"/>
          </a:xfrm>
          <a:prstGeom prst="rect">
            <a:avLst/>
          </a:prstGeom>
        </p:spPr>
        <p:txBody>
          <a:bodyPr anchor="t" rtlCol="false" tIns="0" lIns="0" bIns="0" rIns="0">
            <a:spAutoFit/>
          </a:bodyPr>
          <a:lstStyle/>
          <a:p>
            <a:pPr algn="ctr">
              <a:lnSpc>
                <a:spcPts val="3784"/>
              </a:lnSpc>
            </a:pPr>
            <a:r>
              <a:rPr lang="en-US" sz="3440">
                <a:solidFill>
                  <a:srgbClr val="FFFFFF"/>
                </a:solidFill>
                <a:latin typeface="Open Sans Bold"/>
              </a:rPr>
              <a:t> 4.Kiểm tra/ đánh giá/ ghi kết quả (trong cuộc họp đánh giá) - Examination/Evaluation /Recording of Result (Review Meeting)</a:t>
            </a:r>
          </a:p>
          <a:p>
            <a:pPr algn="ctr">
              <a:lnSpc>
                <a:spcPts val="3784"/>
              </a:lnSpc>
            </a:pPr>
          </a:p>
        </p:txBody>
      </p:sp>
      <p:sp>
        <p:nvSpPr>
          <p:cNvPr name="TextBox 21" id="21"/>
          <p:cNvSpPr txBox="true"/>
          <p:nvPr/>
        </p:nvSpPr>
        <p:spPr>
          <a:xfrm rot="0">
            <a:off x="2786694" y="4601524"/>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a:solidFill>
                  <a:srgbClr val="000000"/>
                </a:solidFill>
                <a:latin typeface="Open Sans Bold"/>
              </a:rPr>
              <a:t>4</a:t>
            </a:r>
          </a:p>
        </p:txBody>
      </p:sp>
      <p:sp>
        <p:nvSpPr>
          <p:cNvPr name="TextBox 22" id="22"/>
          <p:cNvSpPr txBox="true"/>
          <p:nvPr/>
        </p:nvSpPr>
        <p:spPr>
          <a:xfrm rot="0">
            <a:off x="6853971" y="6659801"/>
            <a:ext cx="4580058" cy="1434338"/>
          </a:xfrm>
          <a:prstGeom prst="rect">
            <a:avLst/>
          </a:prstGeom>
        </p:spPr>
        <p:txBody>
          <a:bodyPr anchor="t" rtlCol="false" tIns="0" lIns="0" bIns="0" rIns="0">
            <a:spAutoFit/>
          </a:bodyPr>
          <a:lstStyle/>
          <a:p>
            <a:pPr algn="ctr">
              <a:lnSpc>
                <a:spcPts val="3784"/>
              </a:lnSpc>
            </a:pPr>
            <a:r>
              <a:rPr lang="en-US" sz="3440">
                <a:solidFill>
                  <a:srgbClr val="FFFFFF"/>
                </a:solidFill>
                <a:latin typeface="Open Sans Bold"/>
              </a:rPr>
              <a:t> 5.Làm việc lại - Rework</a:t>
            </a:r>
          </a:p>
          <a:p>
            <a:pPr algn="ctr">
              <a:lnSpc>
                <a:spcPts val="3784"/>
              </a:lnSpc>
            </a:pPr>
          </a:p>
        </p:txBody>
      </p:sp>
      <p:sp>
        <p:nvSpPr>
          <p:cNvPr name="TextBox 23" id="23"/>
          <p:cNvSpPr txBox="true"/>
          <p:nvPr/>
        </p:nvSpPr>
        <p:spPr>
          <a:xfrm rot="0">
            <a:off x="8524368" y="4600554"/>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a:solidFill>
                  <a:srgbClr val="000000"/>
                </a:solidFill>
                <a:latin typeface="Open Sans Bold"/>
              </a:rPr>
              <a:t>5</a:t>
            </a:r>
          </a:p>
        </p:txBody>
      </p:sp>
      <p:grpSp>
        <p:nvGrpSpPr>
          <p:cNvPr name="Group 24" id="24"/>
          <p:cNvGrpSpPr/>
          <p:nvPr/>
        </p:nvGrpSpPr>
        <p:grpSpPr>
          <a:xfrm rot="0">
            <a:off x="14504601" y="4829154"/>
            <a:ext cx="1239263" cy="1239263"/>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DC74D"/>
            </a:solidFill>
          </p:spPr>
        </p:sp>
      </p:grpSp>
      <p:sp>
        <p:nvSpPr>
          <p:cNvPr name="TextBox 26" id="26"/>
          <p:cNvSpPr txBox="true"/>
          <p:nvPr/>
        </p:nvSpPr>
        <p:spPr>
          <a:xfrm rot="0">
            <a:off x="12834204" y="6796388"/>
            <a:ext cx="4580058" cy="1434338"/>
          </a:xfrm>
          <a:prstGeom prst="rect">
            <a:avLst/>
          </a:prstGeom>
        </p:spPr>
        <p:txBody>
          <a:bodyPr anchor="t" rtlCol="false" tIns="0" lIns="0" bIns="0" rIns="0">
            <a:spAutoFit/>
          </a:bodyPr>
          <a:lstStyle/>
          <a:p>
            <a:pPr algn="ctr">
              <a:lnSpc>
                <a:spcPts val="3784"/>
              </a:lnSpc>
            </a:pPr>
            <a:r>
              <a:rPr lang="en-US" sz="3440">
                <a:solidFill>
                  <a:srgbClr val="FFFFFF"/>
                </a:solidFill>
                <a:latin typeface="Open Sans Bold"/>
              </a:rPr>
              <a:t> 6.Bước thực hiện tiếp theo - Follow-up</a:t>
            </a:r>
          </a:p>
          <a:p>
            <a:pPr algn="ctr">
              <a:lnSpc>
                <a:spcPts val="3784"/>
              </a:lnSpc>
            </a:pPr>
          </a:p>
        </p:txBody>
      </p:sp>
      <p:sp>
        <p:nvSpPr>
          <p:cNvPr name="TextBox 27" id="27"/>
          <p:cNvSpPr txBox="true"/>
          <p:nvPr/>
        </p:nvSpPr>
        <p:spPr>
          <a:xfrm rot="0">
            <a:off x="14504601" y="4737141"/>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a:solidFill>
                  <a:srgbClr val="000000"/>
                </a:solidFill>
                <a:latin typeface="Open Sans Bold"/>
              </a:rPr>
              <a:t>6</a:t>
            </a:r>
          </a:p>
        </p:txBody>
      </p:sp>
      <p:sp>
        <p:nvSpPr>
          <p:cNvPr name="TextBox 28" id="28"/>
          <p:cNvSpPr txBox="true"/>
          <p:nvPr/>
        </p:nvSpPr>
        <p:spPr>
          <a:xfrm rot="0">
            <a:off x="523967" y="165357"/>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F7F2E8"/>
                </a:solidFill>
                <a:latin typeface="Public Sans Bold"/>
              </a:rPr>
              <a:t>34</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sp>
        <p:nvSpPr>
          <p:cNvPr name="Freeform 7" id="7"/>
          <p:cNvSpPr/>
          <p:nvPr/>
        </p:nvSpPr>
        <p:spPr>
          <a:xfrm flipH="false" flipV="false" rot="-5397101">
            <a:off x="608645" y="2074006"/>
            <a:ext cx="1720363" cy="1488896"/>
          </a:xfrm>
          <a:custGeom>
            <a:avLst/>
            <a:gdLst/>
            <a:ahLst/>
            <a:cxnLst/>
            <a:rect r="r" b="b" t="t" l="l"/>
            <a:pathLst>
              <a:path h="1488896" w="1720363">
                <a:moveTo>
                  <a:pt x="0" y="0"/>
                </a:moveTo>
                <a:lnTo>
                  <a:pt x="1720364" y="0"/>
                </a:lnTo>
                <a:lnTo>
                  <a:pt x="1720364"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827056" y="2077556"/>
            <a:ext cx="1283541" cy="1481795"/>
            <a:chOff x="0" y="0"/>
            <a:chExt cx="1595120" cy="1841500"/>
          </a:xfrm>
        </p:grpSpPr>
        <p:sp>
          <p:nvSpPr>
            <p:cNvPr name="Freeform 9" id="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0" id="10"/>
          <p:cNvGrpSpPr/>
          <p:nvPr/>
        </p:nvGrpSpPr>
        <p:grpSpPr>
          <a:xfrm rot="0">
            <a:off x="14855031" y="698786"/>
            <a:ext cx="464765" cy="536551"/>
            <a:chOff x="0" y="0"/>
            <a:chExt cx="1595120" cy="1841500"/>
          </a:xfrm>
        </p:grpSpPr>
        <p:sp>
          <p:nvSpPr>
            <p:cNvPr name="Freeform 11" id="11"/>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2" id="12"/>
          <p:cNvGrpSpPr/>
          <p:nvPr/>
        </p:nvGrpSpPr>
        <p:grpSpPr>
          <a:xfrm rot="0">
            <a:off x="15501533" y="698786"/>
            <a:ext cx="464765" cy="536551"/>
            <a:chOff x="0" y="0"/>
            <a:chExt cx="1595120" cy="1841500"/>
          </a:xfrm>
        </p:grpSpPr>
        <p:sp>
          <p:nvSpPr>
            <p:cNvPr name="Freeform 13" id="13"/>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4" id="14"/>
          <p:cNvGrpSpPr/>
          <p:nvPr/>
        </p:nvGrpSpPr>
        <p:grpSpPr>
          <a:xfrm rot="0">
            <a:off x="16148034" y="698786"/>
            <a:ext cx="464765" cy="536551"/>
            <a:chOff x="0" y="0"/>
            <a:chExt cx="1595120" cy="1841500"/>
          </a:xfrm>
        </p:grpSpPr>
        <p:sp>
          <p:nvSpPr>
            <p:cNvPr name="Freeform 15" id="1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6" id="16"/>
          <p:cNvGrpSpPr/>
          <p:nvPr/>
        </p:nvGrpSpPr>
        <p:grpSpPr>
          <a:xfrm rot="0">
            <a:off x="16794535" y="698786"/>
            <a:ext cx="464765" cy="536551"/>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8" id="18"/>
          <p:cNvSpPr/>
          <p:nvPr/>
        </p:nvSpPr>
        <p:spPr>
          <a:xfrm flipH="false" flipV="false" rot="0">
            <a:off x="14252179" y="1649046"/>
            <a:ext cx="3466336" cy="3820611"/>
          </a:xfrm>
          <a:custGeom>
            <a:avLst/>
            <a:gdLst/>
            <a:ahLst/>
            <a:cxnLst/>
            <a:rect r="r" b="b" t="t" l="l"/>
            <a:pathLst>
              <a:path h="3820611" w="3466336">
                <a:moveTo>
                  <a:pt x="0" y="0"/>
                </a:moveTo>
                <a:lnTo>
                  <a:pt x="3466336" y="0"/>
                </a:lnTo>
                <a:lnTo>
                  <a:pt x="3466336" y="3820611"/>
                </a:lnTo>
                <a:lnTo>
                  <a:pt x="0" y="38206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864692" y="2242897"/>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1</a:t>
            </a:r>
          </a:p>
        </p:txBody>
      </p:sp>
      <p:sp>
        <p:nvSpPr>
          <p:cNvPr name="TextBox 20" id="20"/>
          <p:cNvSpPr txBox="true"/>
          <p:nvPr/>
        </p:nvSpPr>
        <p:spPr>
          <a:xfrm rot="0">
            <a:off x="2567125" y="2146624"/>
            <a:ext cx="9372786" cy="1123562"/>
          </a:xfrm>
          <a:prstGeom prst="rect">
            <a:avLst/>
          </a:prstGeom>
        </p:spPr>
        <p:txBody>
          <a:bodyPr anchor="t" rtlCol="false" tIns="0" lIns="0" bIns="0" rIns="0">
            <a:spAutoFit/>
          </a:bodyPr>
          <a:lstStyle/>
          <a:p>
            <a:pPr>
              <a:lnSpc>
                <a:spcPts val="9139"/>
              </a:lnSpc>
              <a:spcBef>
                <a:spcPct val="0"/>
              </a:spcBef>
            </a:pPr>
            <a:r>
              <a:rPr lang="en-US" sz="6528">
                <a:solidFill>
                  <a:srgbClr val="FFD900"/>
                </a:solidFill>
                <a:latin typeface="Public Sans"/>
              </a:rPr>
              <a:t> Kế hoạch - Planning</a:t>
            </a:r>
          </a:p>
        </p:txBody>
      </p:sp>
      <p:sp>
        <p:nvSpPr>
          <p:cNvPr name="TextBox 21" id="21"/>
          <p:cNvSpPr txBox="true"/>
          <p:nvPr/>
        </p:nvSpPr>
        <p:spPr>
          <a:xfrm rot="0">
            <a:off x="1326363" y="4157080"/>
            <a:ext cx="13993433" cy="3636952"/>
          </a:xfrm>
          <a:prstGeom prst="rect">
            <a:avLst/>
          </a:prstGeom>
        </p:spPr>
        <p:txBody>
          <a:bodyPr anchor="t" rtlCol="false" tIns="0" lIns="0" bIns="0" rIns="0">
            <a:spAutoFit/>
          </a:bodyPr>
          <a:lstStyle/>
          <a:p>
            <a:pPr>
              <a:lnSpc>
                <a:spcPts val="4813"/>
              </a:lnSpc>
            </a:pPr>
            <a:r>
              <a:rPr lang="en-US" sz="3437">
                <a:solidFill>
                  <a:srgbClr val="FFFFFF"/>
                </a:solidFill>
                <a:latin typeface="Noto Serif Display"/>
              </a:rPr>
              <a:t> ·Xác định tiêu chí đánh giá</a:t>
            </a:r>
          </a:p>
          <a:p>
            <a:pPr>
              <a:lnSpc>
                <a:spcPts val="4813"/>
              </a:lnSpc>
            </a:pPr>
            <a:r>
              <a:rPr lang="en-US" sz="3437">
                <a:solidFill>
                  <a:srgbClr val="FFFFFF"/>
                </a:solidFill>
                <a:latin typeface="Noto Serif Display"/>
              </a:rPr>
              <a:t> ·Lựa chọn nhân sự</a:t>
            </a:r>
          </a:p>
          <a:p>
            <a:pPr>
              <a:lnSpc>
                <a:spcPts val="4813"/>
              </a:lnSpc>
            </a:pPr>
            <a:r>
              <a:rPr lang="en-US" sz="3437">
                <a:solidFill>
                  <a:srgbClr val="FFFFFF"/>
                </a:solidFill>
                <a:latin typeface="Noto Serif Display"/>
              </a:rPr>
              <a:t> ·Phân bổ vai trò</a:t>
            </a:r>
          </a:p>
          <a:p>
            <a:pPr>
              <a:lnSpc>
                <a:spcPts val="4813"/>
              </a:lnSpc>
            </a:pPr>
            <a:r>
              <a:rPr lang="en-US" sz="3437">
                <a:solidFill>
                  <a:srgbClr val="FFFFFF"/>
                </a:solidFill>
                <a:latin typeface="Noto Serif Display"/>
              </a:rPr>
              <a:t> ·Xác định tiêu chí đầu vào và tiêu chí kết thúc cho nhiều loại đánh giá chính thức (ví dụ: inspections)</a:t>
            </a:r>
          </a:p>
          <a:p>
            <a:pPr algn="ctr">
              <a:lnSpc>
                <a:spcPts val="4813"/>
              </a:lnSpc>
            </a:pPr>
          </a:p>
        </p:txBody>
      </p:sp>
      <p:sp>
        <p:nvSpPr>
          <p:cNvPr name="TextBox 22" id="22"/>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35</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sp>
        <p:nvSpPr>
          <p:cNvPr name="Freeform 7" id="7"/>
          <p:cNvSpPr/>
          <p:nvPr/>
        </p:nvSpPr>
        <p:spPr>
          <a:xfrm flipH="false" flipV="false" rot="-5397101">
            <a:off x="608645" y="2074006"/>
            <a:ext cx="1720363" cy="1488896"/>
          </a:xfrm>
          <a:custGeom>
            <a:avLst/>
            <a:gdLst/>
            <a:ahLst/>
            <a:cxnLst/>
            <a:rect r="r" b="b" t="t" l="l"/>
            <a:pathLst>
              <a:path h="1488896" w="1720363">
                <a:moveTo>
                  <a:pt x="0" y="0"/>
                </a:moveTo>
                <a:lnTo>
                  <a:pt x="1720364" y="0"/>
                </a:lnTo>
                <a:lnTo>
                  <a:pt x="1720364"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827056" y="2077556"/>
            <a:ext cx="1283541" cy="1481795"/>
            <a:chOff x="0" y="0"/>
            <a:chExt cx="1595120" cy="1841500"/>
          </a:xfrm>
        </p:grpSpPr>
        <p:sp>
          <p:nvSpPr>
            <p:cNvPr name="Freeform 9" id="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0" id="10"/>
          <p:cNvGrpSpPr/>
          <p:nvPr/>
        </p:nvGrpSpPr>
        <p:grpSpPr>
          <a:xfrm rot="0">
            <a:off x="14855031" y="698786"/>
            <a:ext cx="464765" cy="536551"/>
            <a:chOff x="0" y="0"/>
            <a:chExt cx="1595120" cy="1841500"/>
          </a:xfrm>
        </p:grpSpPr>
        <p:sp>
          <p:nvSpPr>
            <p:cNvPr name="Freeform 11" id="11"/>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2" id="12"/>
          <p:cNvGrpSpPr/>
          <p:nvPr/>
        </p:nvGrpSpPr>
        <p:grpSpPr>
          <a:xfrm rot="0">
            <a:off x="15501533" y="698786"/>
            <a:ext cx="464765" cy="536551"/>
            <a:chOff x="0" y="0"/>
            <a:chExt cx="1595120" cy="1841500"/>
          </a:xfrm>
        </p:grpSpPr>
        <p:sp>
          <p:nvSpPr>
            <p:cNvPr name="Freeform 13" id="13"/>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4" id="14"/>
          <p:cNvGrpSpPr/>
          <p:nvPr/>
        </p:nvGrpSpPr>
        <p:grpSpPr>
          <a:xfrm rot="0">
            <a:off x="16148034" y="698786"/>
            <a:ext cx="464765" cy="536551"/>
            <a:chOff x="0" y="0"/>
            <a:chExt cx="1595120" cy="1841500"/>
          </a:xfrm>
        </p:grpSpPr>
        <p:sp>
          <p:nvSpPr>
            <p:cNvPr name="Freeform 15" id="1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6" id="16"/>
          <p:cNvGrpSpPr/>
          <p:nvPr/>
        </p:nvGrpSpPr>
        <p:grpSpPr>
          <a:xfrm rot="0">
            <a:off x="16794535" y="698786"/>
            <a:ext cx="464765" cy="536551"/>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pic>
        <p:nvPicPr>
          <p:cNvPr name="Picture 18" id="18"/>
          <p:cNvPicPr>
            <a:picLocks noChangeAspect="true"/>
          </p:cNvPicPr>
          <p:nvPr/>
        </p:nvPicPr>
        <p:blipFill>
          <a:blip r:embed="rId4"/>
          <a:srcRect l="0" t="0" r="0" b="0"/>
          <a:stretch>
            <a:fillRect/>
          </a:stretch>
        </p:blipFill>
        <p:spPr>
          <a:xfrm flipH="false" flipV="false" rot="0">
            <a:off x="2056444" y="5494471"/>
            <a:ext cx="4414876" cy="3355306"/>
          </a:xfrm>
          <a:prstGeom prst="rect">
            <a:avLst/>
          </a:prstGeom>
        </p:spPr>
      </p:pic>
      <p:sp>
        <p:nvSpPr>
          <p:cNvPr name="Freeform 19" id="19"/>
          <p:cNvSpPr/>
          <p:nvPr/>
        </p:nvSpPr>
        <p:spPr>
          <a:xfrm flipH="false" flipV="false" rot="0">
            <a:off x="10545509" y="5834463"/>
            <a:ext cx="4774287" cy="2604156"/>
          </a:xfrm>
          <a:custGeom>
            <a:avLst/>
            <a:gdLst/>
            <a:ahLst/>
            <a:cxnLst/>
            <a:rect r="r" b="b" t="t" l="l"/>
            <a:pathLst>
              <a:path h="2604156" w="4774287">
                <a:moveTo>
                  <a:pt x="0" y="0"/>
                </a:moveTo>
                <a:lnTo>
                  <a:pt x="4774287" y="0"/>
                </a:lnTo>
                <a:lnTo>
                  <a:pt x="4774287" y="2604156"/>
                </a:lnTo>
                <a:lnTo>
                  <a:pt x="0" y="26041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864692" y="2242897"/>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2</a:t>
            </a:r>
          </a:p>
        </p:txBody>
      </p:sp>
      <p:sp>
        <p:nvSpPr>
          <p:cNvPr name="TextBox 21" id="21"/>
          <p:cNvSpPr txBox="true"/>
          <p:nvPr/>
        </p:nvSpPr>
        <p:spPr>
          <a:xfrm rot="0">
            <a:off x="2567125" y="2146624"/>
            <a:ext cx="9372786" cy="1123562"/>
          </a:xfrm>
          <a:prstGeom prst="rect">
            <a:avLst/>
          </a:prstGeom>
        </p:spPr>
        <p:txBody>
          <a:bodyPr anchor="t" rtlCol="false" tIns="0" lIns="0" bIns="0" rIns="0">
            <a:spAutoFit/>
          </a:bodyPr>
          <a:lstStyle/>
          <a:p>
            <a:pPr>
              <a:lnSpc>
                <a:spcPts val="9139"/>
              </a:lnSpc>
              <a:spcBef>
                <a:spcPct val="0"/>
              </a:spcBef>
            </a:pPr>
            <a:r>
              <a:rPr lang="en-US" sz="6528">
                <a:solidFill>
                  <a:srgbClr val="FFD900"/>
                </a:solidFill>
                <a:latin typeface="Public Sans"/>
              </a:rPr>
              <a:t> Khởi động - Kick-off</a:t>
            </a:r>
          </a:p>
        </p:txBody>
      </p:sp>
      <p:sp>
        <p:nvSpPr>
          <p:cNvPr name="TextBox 22" id="22"/>
          <p:cNvSpPr txBox="true"/>
          <p:nvPr/>
        </p:nvSpPr>
        <p:spPr>
          <a:xfrm rot="0">
            <a:off x="1756890" y="4200669"/>
            <a:ext cx="5013984" cy="588952"/>
          </a:xfrm>
          <a:prstGeom prst="rect">
            <a:avLst/>
          </a:prstGeom>
        </p:spPr>
        <p:txBody>
          <a:bodyPr anchor="t" rtlCol="false" tIns="0" lIns="0" bIns="0" rIns="0">
            <a:spAutoFit/>
          </a:bodyPr>
          <a:lstStyle/>
          <a:p>
            <a:pPr algn="l">
              <a:lnSpc>
                <a:spcPts val="4813"/>
              </a:lnSpc>
            </a:pPr>
            <a:r>
              <a:rPr lang="en-US" sz="3437">
                <a:solidFill>
                  <a:srgbClr val="FFFFFF"/>
                </a:solidFill>
                <a:latin typeface="Noto Serif Display"/>
              </a:rPr>
              <a:t> ·Phân phối các tài liệu</a:t>
            </a:r>
          </a:p>
        </p:txBody>
      </p:sp>
      <p:sp>
        <p:nvSpPr>
          <p:cNvPr name="TextBox 23" id="23"/>
          <p:cNvSpPr txBox="true"/>
          <p:nvPr/>
        </p:nvSpPr>
        <p:spPr>
          <a:xfrm rot="0">
            <a:off x="9600892" y="4026311"/>
            <a:ext cx="6547142" cy="1808152"/>
          </a:xfrm>
          <a:prstGeom prst="rect">
            <a:avLst/>
          </a:prstGeom>
        </p:spPr>
        <p:txBody>
          <a:bodyPr anchor="t" rtlCol="false" tIns="0" lIns="0" bIns="0" rIns="0">
            <a:spAutoFit/>
          </a:bodyPr>
          <a:lstStyle/>
          <a:p>
            <a:pPr>
              <a:lnSpc>
                <a:spcPts val="4813"/>
              </a:lnSpc>
            </a:pPr>
            <a:r>
              <a:rPr lang="en-US" sz="3437">
                <a:solidFill>
                  <a:srgbClr val="FFFFFF"/>
                </a:solidFill>
                <a:latin typeface="Noto Serif Display"/>
              </a:rPr>
              <a:t> ·Giải thích mục tiêu, quy trình, các tài liệu cho người tham gia</a:t>
            </a:r>
          </a:p>
          <a:p>
            <a:pPr algn="l">
              <a:lnSpc>
                <a:spcPts val="4813"/>
              </a:lnSpc>
            </a:pPr>
          </a:p>
        </p:txBody>
      </p:sp>
      <p:sp>
        <p:nvSpPr>
          <p:cNvPr name="TextBox 24" id="24"/>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36</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sp>
        <p:nvSpPr>
          <p:cNvPr name="Freeform 7" id="7"/>
          <p:cNvSpPr/>
          <p:nvPr/>
        </p:nvSpPr>
        <p:spPr>
          <a:xfrm flipH="false" flipV="false" rot="-5397101">
            <a:off x="608645" y="2074006"/>
            <a:ext cx="1720363" cy="1488896"/>
          </a:xfrm>
          <a:custGeom>
            <a:avLst/>
            <a:gdLst/>
            <a:ahLst/>
            <a:cxnLst/>
            <a:rect r="r" b="b" t="t" l="l"/>
            <a:pathLst>
              <a:path h="1488896" w="1720363">
                <a:moveTo>
                  <a:pt x="0" y="0"/>
                </a:moveTo>
                <a:lnTo>
                  <a:pt x="1720364" y="0"/>
                </a:lnTo>
                <a:lnTo>
                  <a:pt x="1720364"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827056" y="2077556"/>
            <a:ext cx="1283541" cy="1481795"/>
            <a:chOff x="0" y="0"/>
            <a:chExt cx="1595120" cy="1841500"/>
          </a:xfrm>
        </p:grpSpPr>
        <p:sp>
          <p:nvSpPr>
            <p:cNvPr name="Freeform 9" id="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0" id="10"/>
          <p:cNvGrpSpPr/>
          <p:nvPr/>
        </p:nvGrpSpPr>
        <p:grpSpPr>
          <a:xfrm rot="0">
            <a:off x="14855031" y="698786"/>
            <a:ext cx="464765" cy="536551"/>
            <a:chOff x="0" y="0"/>
            <a:chExt cx="1595120" cy="1841500"/>
          </a:xfrm>
        </p:grpSpPr>
        <p:sp>
          <p:nvSpPr>
            <p:cNvPr name="Freeform 11" id="11"/>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2" id="12"/>
          <p:cNvGrpSpPr/>
          <p:nvPr/>
        </p:nvGrpSpPr>
        <p:grpSpPr>
          <a:xfrm rot="0">
            <a:off x="15501533" y="698786"/>
            <a:ext cx="464765" cy="536551"/>
            <a:chOff x="0" y="0"/>
            <a:chExt cx="1595120" cy="1841500"/>
          </a:xfrm>
        </p:grpSpPr>
        <p:sp>
          <p:nvSpPr>
            <p:cNvPr name="Freeform 13" id="13"/>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4" id="14"/>
          <p:cNvGrpSpPr/>
          <p:nvPr/>
        </p:nvGrpSpPr>
        <p:grpSpPr>
          <a:xfrm rot="0">
            <a:off x="16148034" y="698786"/>
            <a:ext cx="464765" cy="536551"/>
            <a:chOff x="0" y="0"/>
            <a:chExt cx="1595120" cy="1841500"/>
          </a:xfrm>
        </p:grpSpPr>
        <p:sp>
          <p:nvSpPr>
            <p:cNvPr name="Freeform 15" id="1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6" id="16"/>
          <p:cNvGrpSpPr/>
          <p:nvPr/>
        </p:nvGrpSpPr>
        <p:grpSpPr>
          <a:xfrm rot="0">
            <a:off x="16794535" y="698786"/>
            <a:ext cx="464765" cy="536551"/>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8" id="18"/>
          <p:cNvSpPr/>
          <p:nvPr/>
        </p:nvSpPr>
        <p:spPr>
          <a:xfrm flipH="false" flipV="false" rot="0">
            <a:off x="2487277" y="5953371"/>
            <a:ext cx="4788670" cy="3627417"/>
          </a:xfrm>
          <a:custGeom>
            <a:avLst/>
            <a:gdLst/>
            <a:ahLst/>
            <a:cxnLst/>
            <a:rect r="r" b="b" t="t" l="l"/>
            <a:pathLst>
              <a:path h="3627417" w="4788670">
                <a:moveTo>
                  <a:pt x="0" y="0"/>
                </a:moveTo>
                <a:lnTo>
                  <a:pt x="4788669" y="0"/>
                </a:lnTo>
                <a:lnTo>
                  <a:pt x="4788669" y="3627417"/>
                </a:lnTo>
                <a:lnTo>
                  <a:pt x="0" y="3627417"/>
                </a:lnTo>
                <a:lnTo>
                  <a:pt x="0" y="0"/>
                </a:lnTo>
                <a:close/>
              </a:path>
            </a:pathLst>
          </a:custGeom>
          <a:blipFill>
            <a:blip r:embed="rId4"/>
            <a:stretch>
              <a:fillRect l="0" t="0" r="0" b="0"/>
            </a:stretch>
          </a:blipFill>
        </p:spPr>
      </p:sp>
      <p:sp>
        <p:nvSpPr>
          <p:cNvPr name="Freeform 19" id="19"/>
          <p:cNvSpPr/>
          <p:nvPr/>
        </p:nvSpPr>
        <p:spPr>
          <a:xfrm flipH="false" flipV="false" rot="0">
            <a:off x="11915510" y="6187500"/>
            <a:ext cx="4232524" cy="3070800"/>
          </a:xfrm>
          <a:custGeom>
            <a:avLst/>
            <a:gdLst/>
            <a:ahLst/>
            <a:cxnLst/>
            <a:rect r="r" b="b" t="t" l="l"/>
            <a:pathLst>
              <a:path h="3070800" w="4232524">
                <a:moveTo>
                  <a:pt x="0" y="0"/>
                </a:moveTo>
                <a:lnTo>
                  <a:pt x="4232524" y="0"/>
                </a:lnTo>
                <a:lnTo>
                  <a:pt x="4232524" y="3070800"/>
                </a:lnTo>
                <a:lnTo>
                  <a:pt x="0" y="3070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864692" y="2242897"/>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3</a:t>
            </a:r>
          </a:p>
        </p:txBody>
      </p:sp>
      <p:sp>
        <p:nvSpPr>
          <p:cNvPr name="TextBox 21" id="21"/>
          <p:cNvSpPr txBox="true"/>
          <p:nvPr/>
        </p:nvSpPr>
        <p:spPr>
          <a:xfrm rot="0">
            <a:off x="2567125" y="2146624"/>
            <a:ext cx="9808682" cy="3435614"/>
          </a:xfrm>
          <a:prstGeom prst="rect">
            <a:avLst/>
          </a:prstGeom>
        </p:spPr>
        <p:txBody>
          <a:bodyPr anchor="t" rtlCol="false" tIns="0" lIns="0" bIns="0" rIns="0">
            <a:spAutoFit/>
          </a:bodyPr>
          <a:lstStyle/>
          <a:p>
            <a:pPr>
              <a:lnSpc>
                <a:spcPts val="9139"/>
              </a:lnSpc>
            </a:pPr>
            <a:r>
              <a:rPr lang="en-US" sz="6528">
                <a:solidFill>
                  <a:srgbClr val="FFD900"/>
                </a:solidFill>
                <a:latin typeface="Public Sans"/>
              </a:rPr>
              <a:t> Chuẩn bị cá nhân- Individual Preparation</a:t>
            </a:r>
          </a:p>
          <a:p>
            <a:pPr>
              <a:lnSpc>
                <a:spcPts val="9139"/>
              </a:lnSpc>
              <a:spcBef>
                <a:spcPct val="0"/>
              </a:spcBef>
            </a:pPr>
          </a:p>
        </p:txBody>
      </p:sp>
      <p:sp>
        <p:nvSpPr>
          <p:cNvPr name="TextBox 22" id="22"/>
          <p:cNvSpPr txBox="true"/>
          <p:nvPr/>
        </p:nvSpPr>
        <p:spPr>
          <a:xfrm rot="0">
            <a:off x="1468827" y="4612713"/>
            <a:ext cx="6953719" cy="1198552"/>
          </a:xfrm>
          <a:prstGeom prst="rect">
            <a:avLst/>
          </a:prstGeom>
        </p:spPr>
        <p:txBody>
          <a:bodyPr anchor="t" rtlCol="false" tIns="0" lIns="0" bIns="0" rIns="0">
            <a:spAutoFit/>
          </a:bodyPr>
          <a:lstStyle/>
          <a:p>
            <a:pPr algn="l">
              <a:lnSpc>
                <a:spcPts val="4813"/>
              </a:lnSpc>
            </a:pPr>
            <a:r>
              <a:rPr lang="en-US" sz="3437">
                <a:solidFill>
                  <a:srgbClr val="FFFFFF"/>
                </a:solidFill>
                <a:latin typeface="Noto Serif Display"/>
              </a:rPr>
              <a:t> Chuẩn bị cho cuộc họp đánh giá bằng cách xem xét các tài liệu</a:t>
            </a:r>
          </a:p>
        </p:txBody>
      </p:sp>
      <p:sp>
        <p:nvSpPr>
          <p:cNvPr name="TextBox 23" id="23"/>
          <p:cNvSpPr txBox="true"/>
          <p:nvPr/>
        </p:nvSpPr>
        <p:spPr>
          <a:xfrm rot="0">
            <a:off x="9554690" y="4612713"/>
            <a:ext cx="8217817" cy="1198552"/>
          </a:xfrm>
          <a:prstGeom prst="rect">
            <a:avLst/>
          </a:prstGeom>
        </p:spPr>
        <p:txBody>
          <a:bodyPr anchor="t" rtlCol="false" tIns="0" lIns="0" bIns="0" rIns="0">
            <a:spAutoFit/>
          </a:bodyPr>
          <a:lstStyle/>
          <a:p>
            <a:pPr algn="l">
              <a:lnSpc>
                <a:spcPts val="4813"/>
              </a:lnSpc>
            </a:pPr>
            <a:r>
              <a:rPr lang="en-US" sz="3437">
                <a:solidFill>
                  <a:srgbClr val="FFFFFF"/>
                </a:solidFill>
                <a:latin typeface="Noto Serif Display"/>
              </a:rPr>
              <a:t>Ghi nhận các lỗi tiềm năng, các câu hỏi và các bình luận</a:t>
            </a:r>
          </a:p>
        </p:txBody>
      </p:sp>
      <p:sp>
        <p:nvSpPr>
          <p:cNvPr name="TextBox 24" id="24"/>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37</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89468" y="5847148"/>
            <a:ext cx="7666612" cy="76666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10857" y="-3226759"/>
            <a:ext cx="7666612" cy="76666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13607" y="368872"/>
            <a:ext cx="2370497" cy="659828"/>
            <a:chOff x="0" y="0"/>
            <a:chExt cx="624328" cy="173782"/>
          </a:xfrm>
        </p:grpSpPr>
        <p:sp>
          <p:nvSpPr>
            <p:cNvPr name="Freeform 9" id="9"/>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0" id="10"/>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914144" y="284471"/>
            <a:ext cx="828630" cy="828630"/>
            <a:chOff x="0" y="0"/>
            <a:chExt cx="6238240" cy="6238240"/>
          </a:xfrm>
        </p:grpSpPr>
        <p:sp>
          <p:nvSpPr>
            <p:cNvPr name="Freeform 12" id="12"/>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13" id="13"/>
          <p:cNvGrpSpPr/>
          <p:nvPr/>
        </p:nvGrpSpPr>
        <p:grpSpPr>
          <a:xfrm rot="0">
            <a:off x="14855031"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5" id="15"/>
          <p:cNvGrpSpPr/>
          <p:nvPr/>
        </p:nvGrpSpPr>
        <p:grpSpPr>
          <a:xfrm rot="0">
            <a:off x="15501533"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16148034"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16794535" y="802625"/>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1028700"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3" id="23"/>
          <p:cNvGrpSpPr/>
          <p:nvPr/>
        </p:nvGrpSpPr>
        <p:grpSpPr>
          <a:xfrm rot="0">
            <a:off x="1675201"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5" id="25"/>
          <p:cNvGrpSpPr/>
          <p:nvPr/>
        </p:nvGrpSpPr>
        <p:grpSpPr>
          <a:xfrm rot="0">
            <a:off x="2321703"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7" id="27"/>
          <p:cNvGrpSpPr/>
          <p:nvPr/>
        </p:nvGrpSpPr>
        <p:grpSpPr>
          <a:xfrm rot="0">
            <a:off x="2968204" y="8947824"/>
            <a:ext cx="464765" cy="536551"/>
            <a:chOff x="0" y="0"/>
            <a:chExt cx="1595120" cy="1841500"/>
          </a:xfrm>
        </p:grpSpPr>
        <p:sp>
          <p:nvSpPr>
            <p:cNvPr name="Freeform 28" id="2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9" id="29"/>
          <p:cNvGrpSpPr/>
          <p:nvPr/>
        </p:nvGrpSpPr>
        <p:grpSpPr>
          <a:xfrm rot="0">
            <a:off x="14663211" y="8990024"/>
            <a:ext cx="2798197" cy="659828"/>
            <a:chOff x="0" y="0"/>
            <a:chExt cx="3730929" cy="879770"/>
          </a:xfrm>
        </p:grpSpPr>
        <p:grpSp>
          <p:nvGrpSpPr>
            <p:cNvPr name="Group 30" id="30"/>
            <p:cNvGrpSpPr/>
            <p:nvPr/>
          </p:nvGrpSpPr>
          <p:grpSpPr>
            <a:xfrm rot="0">
              <a:off x="0" y="0"/>
              <a:ext cx="3730929" cy="879770"/>
              <a:chOff x="0" y="0"/>
              <a:chExt cx="736974" cy="173782"/>
            </a:xfrm>
          </p:grpSpPr>
          <p:sp>
            <p:nvSpPr>
              <p:cNvPr name="Freeform 31" id="31"/>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2" id="32"/>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0" y="0"/>
              <a:ext cx="1001692" cy="879770"/>
              <a:chOff x="0" y="0"/>
              <a:chExt cx="197865" cy="173782"/>
            </a:xfrm>
          </p:grpSpPr>
          <p:sp>
            <p:nvSpPr>
              <p:cNvPr name="Freeform 34" id="34"/>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5" id="35"/>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6" id="36"/>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TextBox 38" id="38"/>
          <p:cNvSpPr txBox="true"/>
          <p:nvPr/>
        </p:nvSpPr>
        <p:spPr>
          <a:xfrm rot="0">
            <a:off x="1914144" y="4142033"/>
            <a:ext cx="14698837" cy="1793384"/>
          </a:xfrm>
          <a:prstGeom prst="rect">
            <a:avLst/>
          </a:prstGeom>
        </p:spPr>
        <p:txBody>
          <a:bodyPr anchor="t" rtlCol="false" tIns="0" lIns="0" bIns="0" rIns="0">
            <a:spAutoFit/>
          </a:bodyPr>
          <a:lstStyle/>
          <a:p>
            <a:pPr algn="ctr">
              <a:lnSpc>
                <a:spcPts val="14552"/>
              </a:lnSpc>
              <a:spcBef>
                <a:spcPct val="0"/>
              </a:spcBef>
            </a:pPr>
            <a:r>
              <a:rPr lang="en-US" sz="10394">
                <a:solidFill>
                  <a:srgbClr val="FFFFFF"/>
                </a:solidFill>
                <a:latin typeface="Public Sans Bold"/>
              </a:rPr>
              <a:t>State Diagram là gì?</a:t>
            </a:r>
          </a:p>
        </p:txBody>
      </p:sp>
      <p:sp>
        <p:nvSpPr>
          <p:cNvPr name="AutoShape 39" id="39"/>
          <p:cNvSpPr/>
          <p:nvPr/>
        </p:nvSpPr>
        <p:spPr>
          <a:xfrm rot="0">
            <a:off x="5484763" y="6036037"/>
            <a:ext cx="7318474" cy="0"/>
          </a:xfrm>
          <a:prstGeom prst="line">
            <a:avLst/>
          </a:prstGeom>
          <a:ln cap="flat" w="47625">
            <a:solidFill>
              <a:srgbClr val="FFD900"/>
            </a:solidFill>
            <a:prstDash val="solid"/>
            <a:headEnd type="none" len="sm" w="sm"/>
            <a:tailEnd type="none" len="sm" w="sm"/>
          </a:ln>
        </p:spPr>
      </p:sp>
      <p:sp>
        <p:nvSpPr>
          <p:cNvPr name="AutoShape 40" id="40"/>
          <p:cNvSpPr/>
          <p:nvPr/>
        </p:nvSpPr>
        <p:spPr>
          <a:xfrm rot="0">
            <a:off x="6633183" y="4203338"/>
            <a:ext cx="5021634" cy="0"/>
          </a:xfrm>
          <a:prstGeom prst="line">
            <a:avLst/>
          </a:prstGeom>
          <a:ln cap="flat" w="47625">
            <a:solidFill>
              <a:srgbClr val="FFD900"/>
            </a:solidFill>
            <a:prstDash val="solid"/>
            <a:headEnd type="none" len="sm" w="sm"/>
            <a:tailEnd type="none" len="sm" w="sm"/>
          </a:ln>
        </p:spPr>
      </p:sp>
      <p:grpSp>
        <p:nvGrpSpPr>
          <p:cNvPr name="Group 41" id="41"/>
          <p:cNvGrpSpPr/>
          <p:nvPr/>
        </p:nvGrpSpPr>
        <p:grpSpPr>
          <a:xfrm rot="0">
            <a:off x="1970111" y="4361640"/>
            <a:ext cx="1042894" cy="104289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15274995" y="4882466"/>
            <a:ext cx="1042894" cy="104289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47" id="47"/>
          <p:cNvSpPr/>
          <p:nvPr/>
        </p:nvSpPr>
        <p:spPr>
          <a:xfrm flipH="false" flipV="false" rot="0">
            <a:off x="7249635" y="501772"/>
            <a:ext cx="3745036" cy="3745036"/>
          </a:xfrm>
          <a:custGeom>
            <a:avLst/>
            <a:gdLst/>
            <a:ahLst/>
            <a:cxnLst/>
            <a:rect r="r" b="b" t="t" l="l"/>
            <a:pathLst>
              <a:path h="3745036" w="3745036">
                <a:moveTo>
                  <a:pt x="0" y="0"/>
                </a:moveTo>
                <a:lnTo>
                  <a:pt x="3745036" y="0"/>
                </a:lnTo>
                <a:lnTo>
                  <a:pt x="3745036" y="3745036"/>
                </a:lnTo>
                <a:lnTo>
                  <a:pt x="0" y="3745036"/>
                </a:lnTo>
                <a:lnTo>
                  <a:pt x="0" y="0"/>
                </a:lnTo>
                <a:close/>
              </a:path>
            </a:pathLst>
          </a:custGeom>
          <a:blipFill>
            <a:blip r:embed="rId4"/>
            <a:stretch>
              <a:fillRect l="0" t="0" r="0" b="0"/>
            </a:stretch>
          </a:blipFill>
        </p:spPr>
      </p:sp>
      <p:sp>
        <p:nvSpPr>
          <p:cNvPr name="TextBox 48" id="48"/>
          <p:cNvSpPr txBox="true"/>
          <p:nvPr/>
        </p:nvSpPr>
        <p:spPr>
          <a:xfrm rot="0">
            <a:off x="1958737" y="208476"/>
            <a:ext cx="644193"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2</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sp>
        <p:nvSpPr>
          <p:cNvPr name="Freeform 7" id="7"/>
          <p:cNvSpPr/>
          <p:nvPr/>
        </p:nvSpPr>
        <p:spPr>
          <a:xfrm flipH="false" flipV="false" rot="-5397101">
            <a:off x="608645" y="2074006"/>
            <a:ext cx="1720363" cy="1488896"/>
          </a:xfrm>
          <a:custGeom>
            <a:avLst/>
            <a:gdLst/>
            <a:ahLst/>
            <a:cxnLst/>
            <a:rect r="r" b="b" t="t" l="l"/>
            <a:pathLst>
              <a:path h="1488896" w="1720363">
                <a:moveTo>
                  <a:pt x="0" y="0"/>
                </a:moveTo>
                <a:lnTo>
                  <a:pt x="1720364" y="0"/>
                </a:lnTo>
                <a:lnTo>
                  <a:pt x="1720364"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827056" y="2077556"/>
            <a:ext cx="1283541" cy="1481795"/>
            <a:chOff x="0" y="0"/>
            <a:chExt cx="1595120" cy="1841500"/>
          </a:xfrm>
        </p:grpSpPr>
        <p:sp>
          <p:nvSpPr>
            <p:cNvPr name="Freeform 9" id="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0" id="10"/>
          <p:cNvGrpSpPr/>
          <p:nvPr/>
        </p:nvGrpSpPr>
        <p:grpSpPr>
          <a:xfrm rot="0">
            <a:off x="14855031" y="698786"/>
            <a:ext cx="464765" cy="536551"/>
            <a:chOff x="0" y="0"/>
            <a:chExt cx="1595120" cy="1841500"/>
          </a:xfrm>
        </p:grpSpPr>
        <p:sp>
          <p:nvSpPr>
            <p:cNvPr name="Freeform 11" id="11"/>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2" id="12"/>
          <p:cNvGrpSpPr/>
          <p:nvPr/>
        </p:nvGrpSpPr>
        <p:grpSpPr>
          <a:xfrm rot="0">
            <a:off x="15501533" y="698786"/>
            <a:ext cx="464765" cy="536551"/>
            <a:chOff x="0" y="0"/>
            <a:chExt cx="1595120" cy="1841500"/>
          </a:xfrm>
        </p:grpSpPr>
        <p:sp>
          <p:nvSpPr>
            <p:cNvPr name="Freeform 13" id="13"/>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4" id="14"/>
          <p:cNvGrpSpPr/>
          <p:nvPr/>
        </p:nvGrpSpPr>
        <p:grpSpPr>
          <a:xfrm rot="0">
            <a:off x="16148034" y="698786"/>
            <a:ext cx="464765" cy="536551"/>
            <a:chOff x="0" y="0"/>
            <a:chExt cx="1595120" cy="1841500"/>
          </a:xfrm>
        </p:grpSpPr>
        <p:sp>
          <p:nvSpPr>
            <p:cNvPr name="Freeform 15" id="1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6" id="16"/>
          <p:cNvGrpSpPr/>
          <p:nvPr/>
        </p:nvGrpSpPr>
        <p:grpSpPr>
          <a:xfrm rot="0">
            <a:off x="16794535" y="698786"/>
            <a:ext cx="464765" cy="536551"/>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8" id="18"/>
          <p:cNvSpPr/>
          <p:nvPr/>
        </p:nvSpPr>
        <p:spPr>
          <a:xfrm flipH="false" flipV="false" rot="0">
            <a:off x="13185890" y="4881963"/>
            <a:ext cx="4631285" cy="3925014"/>
          </a:xfrm>
          <a:custGeom>
            <a:avLst/>
            <a:gdLst/>
            <a:ahLst/>
            <a:cxnLst/>
            <a:rect r="r" b="b" t="t" l="l"/>
            <a:pathLst>
              <a:path h="3925014" w="4631285">
                <a:moveTo>
                  <a:pt x="0" y="0"/>
                </a:moveTo>
                <a:lnTo>
                  <a:pt x="4631285" y="0"/>
                </a:lnTo>
                <a:lnTo>
                  <a:pt x="4631285" y="3925014"/>
                </a:lnTo>
                <a:lnTo>
                  <a:pt x="0" y="3925014"/>
                </a:lnTo>
                <a:lnTo>
                  <a:pt x="0" y="0"/>
                </a:lnTo>
                <a:close/>
              </a:path>
            </a:pathLst>
          </a:custGeom>
          <a:blipFill>
            <a:blip r:embed="rId4"/>
            <a:stretch>
              <a:fillRect l="0" t="0" r="0" b="0"/>
            </a:stretch>
          </a:blipFill>
        </p:spPr>
      </p:sp>
      <p:sp>
        <p:nvSpPr>
          <p:cNvPr name="TextBox 19" id="19"/>
          <p:cNvSpPr txBox="true"/>
          <p:nvPr/>
        </p:nvSpPr>
        <p:spPr>
          <a:xfrm rot="0">
            <a:off x="864692" y="2242897"/>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4</a:t>
            </a:r>
          </a:p>
        </p:txBody>
      </p:sp>
      <p:sp>
        <p:nvSpPr>
          <p:cNvPr name="TextBox 20" id="20"/>
          <p:cNvSpPr txBox="true"/>
          <p:nvPr/>
        </p:nvSpPr>
        <p:spPr>
          <a:xfrm rot="0">
            <a:off x="2799507" y="1991831"/>
            <a:ext cx="14946638" cy="3171825"/>
          </a:xfrm>
          <a:prstGeom prst="rect">
            <a:avLst/>
          </a:prstGeom>
        </p:spPr>
        <p:txBody>
          <a:bodyPr anchor="t" rtlCol="false" tIns="0" lIns="0" bIns="0" rIns="0">
            <a:spAutoFit/>
          </a:bodyPr>
          <a:lstStyle/>
          <a:p>
            <a:pPr>
              <a:lnSpc>
                <a:spcPts val="6299"/>
              </a:lnSpc>
            </a:pPr>
            <a:r>
              <a:rPr lang="en-US" sz="4500">
                <a:solidFill>
                  <a:srgbClr val="FFD900"/>
                </a:solidFill>
                <a:latin typeface="Public Sans"/>
              </a:rPr>
              <a:t> Kiểm tra/ đánh giá/ ghi kết quả (trong cuộc họp đánh giá) - Examination/Evaluation/Recording of Result (Review Meeting)</a:t>
            </a:r>
          </a:p>
          <a:p>
            <a:pPr>
              <a:lnSpc>
                <a:spcPts val="6299"/>
              </a:lnSpc>
              <a:spcBef>
                <a:spcPct val="0"/>
              </a:spcBef>
            </a:pPr>
          </a:p>
        </p:txBody>
      </p:sp>
      <p:sp>
        <p:nvSpPr>
          <p:cNvPr name="TextBox 21" id="21"/>
          <p:cNvSpPr txBox="true"/>
          <p:nvPr/>
        </p:nvSpPr>
        <p:spPr>
          <a:xfrm rot="0">
            <a:off x="1468827" y="4546038"/>
            <a:ext cx="11683186" cy="5465752"/>
          </a:xfrm>
          <a:prstGeom prst="rect">
            <a:avLst/>
          </a:prstGeom>
        </p:spPr>
        <p:txBody>
          <a:bodyPr anchor="t" rtlCol="false" tIns="0" lIns="0" bIns="0" rIns="0">
            <a:spAutoFit/>
          </a:bodyPr>
          <a:lstStyle/>
          <a:p>
            <a:pPr>
              <a:lnSpc>
                <a:spcPts val="4813"/>
              </a:lnSpc>
            </a:pPr>
            <a:r>
              <a:rPr lang="en-US" sz="3437">
                <a:solidFill>
                  <a:srgbClr val="FFFFFF"/>
                </a:solidFill>
                <a:latin typeface="Noto Serif Display"/>
              </a:rPr>
              <a:t>  ·Thảo luận hoặc ghi lại kết quả trong tài liệu được lập</a:t>
            </a:r>
          </a:p>
          <a:p>
            <a:pPr>
              <a:lnSpc>
                <a:spcPts val="4813"/>
              </a:lnSpc>
            </a:pPr>
          </a:p>
          <a:p>
            <a:pPr>
              <a:lnSpc>
                <a:spcPts val="4813"/>
              </a:lnSpc>
            </a:pPr>
            <a:r>
              <a:rPr lang="en-US" sz="3437">
                <a:solidFill>
                  <a:srgbClr val="FFFFFF"/>
                </a:solidFill>
                <a:latin typeface="Noto Serif Display"/>
              </a:rPr>
              <a:t> ·Ghi nhận các lỗi, kiến nghị liên quan đến việc xử lý các lỗi, đưa ra quyết định về các lỗi.</a:t>
            </a:r>
          </a:p>
          <a:p>
            <a:pPr>
              <a:lnSpc>
                <a:spcPts val="4813"/>
              </a:lnSpc>
            </a:pPr>
          </a:p>
          <a:p>
            <a:pPr>
              <a:lnSpc>
                <a:spcPts val="4813"/>
              </a:lnSpc>
            </a:pPr>
            <a:r>
              <a:rPr lang="en-US" sz="3437">
                <a:solidFill>
                  <a:srgbClr val="FFFFFF"/>
                </a:solidFill>
                <a:latin typeface="Noto Serif Display"/>
              </a:rPr>
              <a:t> ·Kiểm tra/ đánh giá và ghi lại các vẫn đề trong cuộc họp hoặc theo dõi bất kỳ nhóm thông tin liên lạc điện tử.</a:t>
            </a:r>
          </a:p>
          <a:p>
            <a:pPr>
              <a:lnSpc>
                <a:spcPts val="4813"/>
              </a:lnSpc>
            </a:pPr>
          </a:p>
          <a:p>
            <a:pPr algn="ctr">
              <a:lnSpc>
                <a:spcPts val="4813"/>
              </a:lnSpc>
            </a:pPr>
          </a:p>
        </p:txBody>
      </p:sp>
      <p:sp>
        <p:nvSpPr>
          <p:cNvPr name="TextBox 22" id="22"/>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38</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sp>
        <p:nvSpPr>
          <p:cNvPr name="Freeform 7" id="7"/>
          <p:cNvSpPr/>
          <p:nvPr/>
        </p:nvSpPr>
        <p:spPr>
          <a:xfrm flipH="false" flipV="false" rot="-5397101">
            <a:off x="608645" y="2074006"/>
            <a:ext cx="1720363" cy="1488896"/>
          </a:xfrm>
          <a:custGeom>
            <a:avLst/>
            <a:gdLst/>
            <a:ahLst/>
            <a:cxnLst/>
            <a:rect r="r" b="b" t="t" l="l"/>
            <a:pathLst>
              <a:path h="1488896" w="1720363">
                <a:moveTo>
                  <a:pt x="0" y="0"/>
                </a:moveTo>
                <a:lnTo>
                  <a:pt x="1720364" y="0"/>
                </a:lnTo>
                <a:lnTo>
                  <a:pt x="1720364"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827056" y="2077556"/>
            <a:ext cx="1283541" cy="1481795"/>
            <a:chOff x="0" y="0"/>
            <a:chExt cx="1595120" cy="1841500"/>
          </a:xfrm>
        </p:grpSpPr>
        <p:sp>
          <p:nvSpPr>
            <p:cNvPr name="Freeform 9" id="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0" id="10"/>
          <p:cNvGrpSpPr/>
          <p:nvPr/>
        </p:nvGrpSpPr>
        <p:grpSpPr>
          <a:xfrm rot="0">
            <a:off x="14855031" y="698786"/>
            <a:ext cx="464765" cy="536551"/>
            <a:chOff x="0" y="0"/>
            <a:chExt cx="1595120" cy="1841500"/>
          </a:xfrm>
        </p:grpSpPr>
        <p:sp>
          <p:nvSpPr>
            <p:cNvPr name="Freeform 11" id="11"/>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2" id="12"/>
          <p:cNvGrpSpPr/>
          <p:nvPr/>
        </p:nvGrpSpPr>
        <p:grpSpPr>
          <a:xfrm rot="0">
            <a:off x="15501533" y="698786"/>
            <a:ext cx="464765" cy="536551"/>
            <a:chOff x="0" y="0"/>
            <a:chExt cx="1595120" cy="1841500"/>
          </a:xfrm>
        </p:grpSpPr>
        <p:sp>
          <p:nvSpPr>
            <p:cNvPr name="Freeform 13" id="13"/>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4" id="14"/>
          <p:cNvGrpSpPr/>
          <p:nvPr/>
        </p:nvGrpSpPr>
        <p:grpSpPr>
          <a:xfrm rot="0">
            <a:off x="16148034" y="698786"/>
            <a:ext cx="464765" cy="536551"/>
            <a:chOff x="0" y="0"/>
            <a:chExt cx="1595120" cy="1841500"/>
          </a:xfrm>
        </p:grpSpPr>
        <p:sp>
          <p:nvSpPr>
            <p:cNvPr name="Freeform 15" id="1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6" id="16"/>
          <p:cNvGrpSpPr/>
          <p:nvPr/>
        </p:nvGrpSpPr>
        <p:grpSpPr>
          <a:xfrm rot="0">
            <a:off x="16794535" y="698786"/>
            <a:ext cx="464765" cy="536551"/>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8" id="18"/>
          <p:cNvSpPr/>
          <p:nvPr/>
        </p:nvSpPr>
        <p:spPr>
          <a:xfrm flipH="false" flipV="false" rot="0">
            <a:off x="1756890" y="5748845"/>
            <a:ext cx="3845020" cy="3509455"/>
          </a:xfrm>
          <a:custGeom>
            <a:avLst/>
            <a:gdLst/>
            <a:ahLst/>
            <a:cxnLst/>
            <a:rect r="r" b="b" t="t" l="l"/>
            <a:pathLst>
              <a:path h="3509455" w="3845020">
                <a:moveTo>
                  <a:pt x="0" y="0"/>
                </a:moveTo>
                <a:lnTo>
                  <a:pt x="3845020" y="0"/>
                </a:lnTo>
                <a:lnTo>
                  <a:pt x="3845020" y="3509455"/>
                </a:lnTo>
                <a:lnTo>
                  <a:pt x="0" y="3509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1212035" y="5143500"/>
            <a:ext cx="4289498" cy="3937625"/>
          </a:xfrm>
          <a:custGeom>
            <a:avLst/>
            <a:gdLst/>
            <a:ahLst/>
            <a:cxnLst/>
            <a:rect r="r" b="b" t="t" l="l"/>
            <a:pathLst>
              <a:path h="3937625" w="4289498">
                <a:moveTo>
                  <a:pt x="0" y="0"/>
                </a:moveTo>
                <a:lnTo>
                  <a:pt x="4289498" y="0"/>
                </a:lnTo>
                <a:lnTo>
                  <a:pt x="4289498" y="3937625"/>
                </a:lnTo>
                <a:lnTo>
                  <a:pt x="0" y="3937625"/>
                </a:lnTo>
                <a:lnTo>
                  <a:pt x="0" y="0"/>
                </a:lnTo>
                <a:close/>
              </a:path>
            </a:pathLst>
          </a:custGeom>
          <a:blipFill>
            <a:blip r:embed="rId6"/>
            <a:stretch>
              <a:fillRect l="0" t="0" r="0" b="0"/>
            </a:stretch>
          </a:blipFill>
        </p:spPr>
      </p:sp>
      <p:sp>
        <p:nvSpPr>
          <p:cNvPr name="TextBox 20" id="20"/>
          <p:cNvSpPr txBox="true"/>
          <p:nvPr/>
        </p:nvSpPr>
        <p:spPr>
          <a:xfrm rot="0">
            <a:off x="864692" y="2242897"/>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5</a:t>
            </a:r>
          </a:p>
        </p:txBody>
      </p:sp>
      <p:sp>
        <p:nvSpPr>
          <p:cNvPr name="TextBox 21" id="21"/>
          <p:cNvSpPr txBox="true"/>
          <p:nvPr/>
        </p:nvSpPr>
        <p:spPr>
          <a:xfrm rot="0">
            <a:off x="2567125" y="2146624"/>
            <a:ext cx="9372786" cy="1123562"/>
          </a:xfrm>
          <a:prstGeom prst="rect">
            <a:avLst/>
          </a:prstGeom>
        </p:spPr>
        <p:txBody>
          <a:bodyPr anchor="t" rtlCol="false" tIns="0" lIns="0" bIns="0" rIns="0">
            <a:spAutoFit/>
          </a:bodyPr>
          <a:lstStyle/>
          <a:p>
            <a:pPr>
              <a:lnSpc>
                <a:spcPts val="9139"/>
              </a:lnSpc>
              <a:spcBef>
                <a:spcPct val="0"/>
              </a:spcBef>
            </a:pPr>
            <a:r>
              <a:rPr lang="en-US" sz="6528">
                <a:solidFill>
                  <a:srgbClr val="FFD900"/>
                </a:solidFill>
                <a:latin typeface="Public Sans"/>
              </a:rPr>
              <a:t> Làm việc lại - Rework</a:t>
            </a:r>
          </a:p>
        </p:txBody>
      </p:sp>
      <p:sp>
        <p:nvSpPr>
          <p:cNvPr name="TextBox 22" id="22"/>
          <p:cNvSpPr txBox="true"/>
          <p:nvPr/>
        </p:nvSpPr>
        <p:spPr>
          <a:xfrm rot="0">
            <a:off x="723654" y="4083568"/>
            <a:ext cx="6169107" cy="1198552"/>
          </a:xfrm>
          <a:prstGeom prst="rect">
            <a:avLst/>
          </a:prstGeom>
        </p:spPr>
        <p:txBody>
          <a:bodyPr anchor="t" rtlCol="false" tIns="0" lIns="0" bIns="0" rIns="0">
            <a:spAutoFit/>
          </a:bodyPr>
          <a:lstStyle/>
          <a:p>
            <a:pPr algn="l">
              <a:lnSpc>
                <a:spcPts val="4813"/>
              </a:lnSpc>
            </a:pPr>
            <a:r>
              <a:rPr lang="en-US" sz="3437">
                <a:solidFill>
                  <a:srgbClr val="FFFFFF"/>
                </a:solidFill>
                <a:latin typeface="Noto Serif Display"/>
              </a:rPr>
              <a:t>  Sửa các lỗi tìm thấy (thường được thực hiện bởi tác giả)</a:t>
            </a:r>
          </a:p>
        </p:txBody>
      </p:sp>
      <p:sp>
        <p:nvSpPr>
          <p:cNvPr name="TextBox 23" id="23"/>
          <p:cNvSpPr txBox="true"/>
          <p:nvPr/>
        </p:nvSpPr>
        <p:spPr>
          <a:xfrm rot="0">
            <a:off x="9092415" y="4251261"/>
            <a:ext cx="7520384" cy="588952"/>
          </a:xfrm>
          <a:prstGeom prst="rect">
            <a:avLst/>
          </a:prstGeom>
        </p:spPr>
        <p:txBody>
          <a:bodyPr anchor="t" rtlCol="false" tIns="0" lIns="0" bIns="0" rIns="0">
            <a:spAutoFit/>
          </a:bodyPr>
          <a:lstStyle/>
          <a:p>
            <a:pPr algn="l">
              <a:lnSpc>
                <a:spcPts val="4813"/>
              </a:lnSpc>
            </a:pPr>
            <a:r>
              <a:rPr lang="en-US" sz="3437">
                <a:solidFill>
                  <a:srgbClr val="FFFFFF"/>
                </a:solidFill>
                <a:latin typeface="Noto Serif Display"/>
              </a:rPr>
              <a:t>Ghi lại trang thái đã cập nhật của lỗi</a:t>
            </a:r>
          </a:p>
        </p:txBody>
      </p:sp>
      <p:sp>
        <p:nvSpPr>
          <p:cNvPr name="TextBox 24" id="24"/>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39</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sp>
        <p:nvSpPr>
          <p:cNvPr name="Freeform 7" id="7"/>
          <p:cNvSpPr/>
          <p:nvPr/>
        </p:nvSpPr>
        <p:spPr>
          <a:xfrm flipH="false" flipV="false" rot="-5397101">
            <a:off x="608645" y="2074006"/>
            <a:ext cx="1720363" cy="1488896"/>
          </a:xfrm>
          <a:custGeom>
            <a:avLst/>
            <a:gdLst/>
            <a:ahLst/>
            <a:cxnLst/>
            <a:rect r="r" b="b" t="t" l="l"/>
            <a:pathLst>
              <a:path h="1488896" w="1720363">
                <a:moveTo>
                  <a:pt x="0" y="0"/>
                </a:moveTo>
                <a:lnTo>
                  <a:pt x="1720364" y="0"/>
                </a:lnTo>
                <a:lnTo>
                  <a:pt x="1720364" y="1488896"/>
                </a:lnTo>
                <a:lnTo>
                  <a:pt x="0" y="1488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827056" y="2077556"/>
            <a:ext cx="1283541" cy="1481795"/>
            <a:chOff x="0" y="0"/>
            <a:chExt cx="1595120" cy="1841500"/>
          </a:xfrm>
        </p:grpSpPr>
        <p:sp>
          <p:nvSpPr>
            <p:cNvPr name="Freeform 9" id="9"/>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0" id="10"/>
          <p:cNvGrpSpPr/>
          <p:nvPr/>
        </p:nvGrpSpPr>
        <p:grpSpPr>
          <a:xfrm rot="0">
            <a:off x="14855031" y="698786"/>
            <a:ext cx="464765" cy="536551"/>
            <a:chOff x="0" y="0"/>
            <a:chExt cx="1595120" cy="1841500"/>
          </a:xfrm>
        </p:grpSpPr>
        <p:sp>
          <p:nvSpPr>
            <p:cNvPr name="Freeform 11" id="11"/>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2" id="12"/>
          <p:cNvGrpSpPr/>
          <p:nvPr/>
        </p:nvGrpSpPr>
        <p:grpSpPr>
          <a:xfrm rot="0">
            <a:off x="15501533" y="698786"/>
            <a:ext cx="464765" cy="536551"/>
            <a:chOff x="0" y="0"/>
            <a:chExt cx="1595120" cy="1841500"/>
          </a:xfrm>
        </p:grpSpPr>
        <p:sp>
          <p:nvSpPr>
            <p:cNvPr name="Freeform 13" id="13"/>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4" id="14"/>
          <p:cNvGrpSpPr/>
          <p:nvPr/>
        </p:nvGrpSpPr>
        <p:grpSpPr>
          <a:xfrm rot="0">
            <a:off x="16148034" y="698786"/>
            <a:ext cx="464765" cy="536551"/>
            <a:chOff x="0" y="0"/>
            <a:chExt cx="1595120" cy="1841500"/>
          </a:xfrm>
        </p:grpSpPr>
        <p:sp>
          <p:nvSpPr>
            <p:cNvPr name="Freeform 15" id="1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6" id="16"/>
          <p:cNvGrpSpPr/>
          <p:nvPr/>
        </p:nvGrpSpPr>
        <p:grpSpPr>
          <a:xfrm rot="0">
            <a:off x="16794535" y="698786"/>
            <a:ext cx="464765" cy="536551"/>
            <a:chOff x="0" y="0"/>
            <a:chExt cx="1595120" cy="1841500"/>
          </a:xfrm>
        </p:grpSpPr>
        <p:sp>
          <p:nvSpPr>
            <p:cNvPr name="Freeform 17" id="17"/>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Freeform 18" id="18"/>
          <p:cNvSpPr/>
          <p:nvPr/>
        </p:nvSpPr>
        <p:spPr>
          <a:xfrm flipH="false" flipV="false" rot="0">
            <a:off x="12771771" y="4435344"/>
            <a:ext cx="4631285" cy="3925014"/>
          </a:xfrm>
          <a:custGeom>
            <a:avLst/>
            <a:gdLst/>
            <a:ahLst/>
            <a:cxnLst/>
            <a:rect r="r" b="b" t="t" l="l"/>
            <a:pathLst>
              <a:path h="3925014" w="4631285">
                <a:moveTo>
                  <a:pt x="0" y="0"/>
                </a:moveTo>
                <a:lnTo>
                  <a:pt x="4631285" y="0"/>
                </a:lnTo>
                <a:lnTo>
                  <a:pt x="4631285" y="3925014"/>
                </a:lnTo>
                <a:lnTo>
                  <a:pt x="0" y="3925014"/>
                </a:lnTo>
                <a:lnTo>
                  <a:pt x="0" y="0"/>
                </a:lnTo>
                <a:close/>
              </a:path>
            </a:pathLst>
          </a:custGeom>
          <a:blipFill>
            <a:blip r:embed="rId4"/>
            <a:stretch>
              <a:fillRect l="0" t="0" r="0" b="0"/>
            </a:stretch>
          </a:blipFill>
        </p:spPr>
      </p:sp>
      <p:sp>
        <p:nvSpPr>
          <p:cNvPr name="TextBox 19" id="19"/>
          <p:cNvSpPr txBox="true"/>
          <p:nvPr/>
        </p:nvSpPr>
        <p:spPr>
          <a:xfrm rot="0">
            <a:off x="864692" y="2242897"/>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6</a:t>
            </a:r>
          </a:p>
        </p:txBody>
      </p:sp>
      <p:sp>
        <p:nvSpPr>
          <p:cNvPr name="TextBox 20" id="20"/>
          <p:cNvSpPr txBox="true"/>
          <p:nvPr/>
        </p:nvSpPr>
        <p:spPr>
          <a:xfrm rot="0">
            <a:off x="2799507" y="1944206"/>
            <a:ext cx="10653067" cy="2272538"/>
          </a:xfrm>
          <a:prstGeom prst="rect">
            <a:avLst/>
          </a:prstGeom>
        </p:spPr>
        <p:txBody>
          <a:bodyPr anchor="t" rtlCol="false" tIns="0" lIns="0" bIns="0" rIns="0">
            <a:spAutoFit/>
          </a:bodyPr>
          <a:lstStyle/>
          <a:p>
            <a:pPr>
              <a:lnSpc>
                <a:spcPts val="9142"/>
              </a:lnSpc>
              <a:spcBef>
                <a:spcPct val="0"/>
              </a:spcBef>
            </a:pPr>
            <a:r>
              <a:rPr lang="en-US" sz="6530">
                <a:solidFill>
                  <a:srgbClr val="FFD900"/>
                </a:solidFill>
                <a:latin typeface="Public Sans"/>
              </a:rPr>
              <a:t>  Bước thực hiện tiếp theo - Follow-up</a:t>
            </a:r>
          </a:p>
        </p:txBody>
      </p:sp>
      <p:sp>
        <p:nvSpPr>
          <p:cNvPr name="TextBox 21" id="21"/>
          <p:cNvSpPr txBox="true"/>
          <p:nvPr/>
        </p:nvSpPr>
        <p:spPr>
          <a:xfrm rot="0">
            <a:off x="1468827" y="4546038"/>
            <a:ext cx="11683186" cy="3636952"/>
          </a:xfrm>
          <a:prstGeom prst="rect">
            <a:avLst/>
          </a:prstGeom>
        </p:spPr>
        <p:txBody>
          <a:bodyPr anchor="t" rtlCol="false" tIns="0" lIns="0" bIns="0" rIns="0">
            <a:spAutoFit/>
          </a:bodyPr>
          <a:lstStyle/>
          <a:p>
            <a:pPr>
              <a:lnSpc>
                <a:spcPts val="4813"/>
              </a:lnSpc>
            </a:pPr>
            <a:r>
              <a:rPr lang="en-US" sz="3437">
                <a:solidFill>
                  <a:srgbClr val="FFFFFF"/>
                </a:solidFill>
                <a:latin typeface="Noto Serif Display"/>
              </a:rPr>
              <a:t> ·Kiểm tra lại các lỗi đã được giải quyết</a:t>
            </a:r>
          </a:p>
          <a:p>
            <a:pPr>
              <a:lnSpc>
                <a:spcPts val="4813"/>
              </a:lnSpc>
            </a:pPr>
          </a:p>
          <a:p>
            <a:pPr>
              <a:lnSpc>
                <a:spcPts val="4813"/>
              </a:lnSpc>
            </a:pPr>
            <a:r>
              <a:rPr lang="en-US" sz="3437">
                <a:solidFill>
                  <a:srgbClr val="FFFFFF"/>
                </a:solidFill>
                <a:latin typeface="Noto Serif Display"/>
              </a:rPr>
              <a:t> ·Thu thập các số liệu</a:t>
            </a:r>
          </a:p>
          <a:p>
            <a:pPr>
              <a:lnSpc>
                <a:spcPts val="4813"/>
              </a:lnSpc>
            </a:pPr>
          </a:p>
          <a:p>
            <a:pPr>
              <a:lnSpc>
                <a:spcPts val="4813"/>
              </a:lnSpc>
            </a:pPr>
            <a:r>
              <a:rPr lang="en-US" sz="3437">
                <a:solidFill>
                  <a:srgbClr val="FFFFFF"/>
                </a:solidFill>
                <a:latin typeface="Noto Serif Display"/>
              </a:rPr>
              <a:t> ·Kiểm tra tiêu chí kết thúc</a:t>
            </a:r>
          </a:p>
          <a:p>
            <a:pPr algn="ctr">
              <a:lnSpc>
                <a:spcPts val="4813"/>
              </a:lnSpc>
            </a:pPr>
          </a:p>
        </p:txBody>
      </p:sp>
      <p:sp>
        <p:nvSpPr>
          <p:cNvPr name="TextBox 22" id="22"/>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40</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89468" y="5847148"/>
            <a:ext cx="7666612" cy="76666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10857" y="-3226759"/>
            <a:ext cx="7666612" cy="76666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13607" y="368872"/>
            <a:ext cx="2370497" cy="659828"/>
            <a:chOff x="0" y="0"/>
            <a:chExt cx="624328" cy="173782"/>
          </a:xfrm>
        </p:grpSpPr>
        <p:sp>
          <p:nvSpPr>
            <p:cNvPr name="Freeform 9" id="9"/>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0" id="10"/>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935990" y="262624"/>
            <a:ext cx="828630" cy="872324"/>
            <a:chOff x="0" y="0"/>
            <a:chExt cx="6238240" cy="6567181"/>
          </a:xfrm>
        </p:grpSpPr>
        <p:sp>
          <p:nvSpPr>
            <p:cNvPr name="Freeform 12" id="12"/>
            <p:cNvSpPr/>
            <p:nvPr/>
          </p:nvSpPr>
          <p:spPr>
            <a:xfrm flipH="false" flipV="false" rot="0">
              <a:off x="0" y="0"/>
              <a:ext cx="6238240" cy="6567181"/>
            </a:xfrm>
            <a:custGeom>
              <a:avLst/>
              <a:gdLst/>
              <a:ahLst/>
              <a:cxnLst/>
              <a:rect r="r" b="b" t="t" l="l"/>
              <a:pathLst>
                <a:path h="6567181" w="6238240">
                  <a:moveTo>
                    <a:pt x="3119120" y="0"/>
                  </a:moveTo>
                  <a:lnTo>
                    <a:pt x="0" y="0"/>
                  </a:lnTo>
                  <a:lnTo>
                    <a:pt x="0" y="5116841"/>
                  </a:lnTo>
                  <a:lnTo>
                    <a:pt x="3119120" y="6567181"/>
                  </a:lnTo>
                  <a:lnTo>
                    <a:pt x="6238240" y="5116841"/>
                  </a:lnTo>
                  <a:lnTo>
                    <a:pt x="6238240" y="0"/>
                  </a:lnTo>
                  <a:lnTo>
                    <a:pt x="3119120" y="0"/>
                  </a:lnTo>
                  <a:close/>
                </a:path>
              </a:pathLst>
            </a:custGeom>
            <a:solidFill>
              <a:srgbClr val="FFD900"/>
            </a:solidFill>
          </p:spPr>
        </p:sp>
      </p:grpSp>
      <p:grpSp>
        <p:nvGrpSpPr>
          <p:cNvPr name="Group 13" id="13"/>
          <p:cNvGrpSpPr/>
          <p:nvPr/>
        </p:nvGrpSpPr>
        <p:grpSpPr>
          <a:xfrm rot="0">
            <a:off x="14855031"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5" id="15"/>
          <p:cNvGrpSpPr/>
          <p:nvPr/>
        </p:nvGrpSpPr>
        <p:grpSpPr>
          <a:xfrm rot="0">
            <a:off x="15501533"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16148034"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16794535" y="802625"/>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1028700"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3" id="23"/>
          <p:cNvGrpSpPr/>
          <p:nvPr/>
        </p:nvGrpSpPr>
        <p:grpSpPr>
          <a:xfrm rot="0">
            <a:off x="1675201"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5" id="25"/>
          <p:cNvGrpSpPr/>
          <p:nvPr/>
        </p:nvGrpSpPr>
        <p:grpSpPr>
          <a:xfrm rot="0">
            <a:off x="2321703"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7" id="27"/>
          <p:cNvGrpSpPr/>
          <p:nvPr/>
        </p:nvGrpSpPr>
        <p:grpSpPr>
          <a:xfrm rot="0">
            <a:off x="2968204" y="8947824"/>
            <a:ext cx="464765" cy="536551"/>
            <a:chOff x="0" y="0"/>
            <a:chExt cx="1595120" cy="1841500"/>
          </a:xfrm>
        </p:grpSpPr>
        <p:sp>
          <p:nvSpPr>
            <p:cNvPr name="Freeform 28" id="2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9" id="29"/>
          <p:cNvGrpSpPr/>
          <p:nvPr/>
        </p:nvGrpSpPr>
        <p:grpSpPr>
          <a:xfrm rot="0">
            <a:off x="14663211" y="8990024"/>
            <a:ext cx="2798197" cy="659828"/>
            <a:chOff x="0" y="0"/>
            <a:chExt cx="3730929" cy="879770"/>
          </a:xfrm>
        </p:grpSpPr>
        <p:grpSp>
          <p:nvGrpSpPr>
            <p:cNvPr name="Group 30" id="30"/>
            <p:cNvGrpSpPr/>
            <p:nvPr/>
          </p:nvGrpSpPr>
          <p:grpSpPr>
            <a:xfrm rot="0">
              <a:off x="0" y="0"/>
              <a:ext cx="3730929" cy="879770"/>
              <a:chOff x="0" y="0"/>
              <a:chExt cx="736974" cy="173782"/>
            </a:xfrm>
          </p:grpSpPr>
          <p:sp>
            <p:nvSpPr>
              <p:cNvPr name="Freeform 31" id="31"/>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2" id="32"/>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0" y="0"/>
              <a:ext cx="1001692" cy="879770"/>
              <a:chOff x="0" y="0"/>
              <a:chExt cx="197865" cy="173782"/>
            </a:xfrm>
          </p:grpSpPr>
          <p:sp>
            <p:nvSpPr>
              <p:cNvPr name="Freeform 34" id="34"/>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5" id="35"/>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6" id="36"/>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TextBox 38" id="38"/>
          <p:cNvSpPr txBox="true"/>
          <p:nvPr/>
        </p:nvSpPr>
        <p:spPr>
          <a:xfrm rot="0">
            <a:off x="1914144" y="4142033"/>
            <a:ext cx="14698837" cy="1793384"/>
          </a:xfrm>
          <a:prstGeom prst="rect">
            <a:avLst/>
          </a:prstGeom>
        </p:spPr>
        <p:txBody>
          <a:bodyPr anchor="t" rtlCol="false" tIns="0" lIns="0" bIns="0" rIns="0">
            <a:spAutoFit/>
          </a:bodyPr>
          <a:lstStyle/>
          <a:p>
            <a:pPr algn="ctr">
              <a:lnSpc>
                <a:spcPts val="14552"/>
              </a:lnSpc>
              <a:spcBef>
                <a:spcPct val="0"/>
              </a:spcBef>
            </a:pPr>
            <a:r>
              <a:rPr lang="en-US" sz="10394">
                <a:solidFill>
                  <a:srgbClr val="FFFFFF"/>
                </a:solidFill>
                <a:latin typeface="Public Sans Bold"/>
              </a:rPr>
              <a:t>Vai Trò Và Trách Nhiệm</a:t>
            </a:r>
          </a:p>
        </p:txBody>
      </p:sp>
      <p:sp>
        <p:nvSpPr>
          <p:cNvPr name="AutoShape 39" id="39"/>
          <p:cNvSpPr/>
          <p:nvPr/>
        </p:nvSpPr>
        <p:spPr>
          <a:xfrm rot="0">
            <a:off x="5484763" y="6036037"/>
            <a:ext cx="7318474" cy="0"/>
          </a:xfrm>
          <a:prstGeom prst="line">
            <a:avLst/>
          </a:prstGeom>
          <a:ln cap="flat" w="47625">
            <a:solidFill>
              <a:srgbClr val="FFD900"/>
            </a:solidFill>
            <a:prstDash val="solid"/>
            <a:headEnd type="none" len="sm" w="sm"/>
            <a:tailEnd type="none" len="sm" w="sm"/>
          </a:ln>
        </p:spPr>
      </p:sp>
      <p:sp>
        <p:nvSpPr>
          <p:cNvPr name="AutoShape 40" id="40"/>
          <p:cNvSpPr/>
          <p:nvPr/>
        </p:nvSpPr>
        <p:spPr>
          <a:xfrm rot="0">
            <a:off x="6633183" y="4203338"/>
            <a:ext cx="5021634" cy="0"/>
          </a:xfrm>
          <a:prstGeom prst="line">
            <a:avLst/>
          </a:prstGeom>
          <a:ln cap="flat" w="47625">
            <a:solidFill>
              <a:srgbClr val="FFD900"/>
            </a:solidFill>
            <a:prstDash val="solid"/>
            <a:headEnd type="none" len="sm" w="sm"/>
            <a:tailEnd type="none" len="sm" w="sm"/>
          </a:ln>
        </p:spPr>
      </p:sp>
      <p:grpSp>
        <p:nvGrpSpPr>
          <p:cNvPr name="Group 41" id="41"/>
          <p:cNvGrpSpPr/>
          <p:nvPr/>
        </p:nvGrpSpPr>
        <p:grpSpPr>
          <a:xfrm rot="0">
            <a:off x="1970111" y="4361640"/>
            <a:ext cx="1042894" cy="104289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15274995" y="4882466"/>
            <a:ext cx="1042894" cy="104289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7" id="47"/>
          <p:cNvSpPr txBox="true"/>
          <p:nvPr/>
        </p:nvSpPr>
        <p:spPr>
          <a:xfrm rot="0">
            <a:off x="1816969" y="17969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41</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grpSp>
        <p:nvGrpSpPr>
          <p:cNvPr name="Group 7" id="7"/>
          <p:cNvGrpSpPr/>
          <p:nvPr/>
        </p:nvGrpSpPr>
        <p:grpSpPr>
          <a:xfrm rot="0">
            <a:off x="14855031"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15501533"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6148034"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6794535" y="698786"/>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1346721" y="1277413"/>
            <a:ext cx="10457041" cy="1120062"/>
          </a:xfrm>
          <a:prstGeom prst="rect">
            <a:avLst/>
          </a:prstGeom>
        </p:spPr>
        <p:txBody>
          <a:bodyPr anchor="t" rtlCol="false" tIns="0" lIns="0" bIns="0" rIns="0">
            <a:spAutoFit/>
          </a:bodyPr>
          <a:lstStyle/>
          <a:p>
            <a:pPr>
              <a:lnSpc>
                <a:spcPts val="9139"/>
              </a:lnSpc>
              <a:spcBef>
                <a:spcPct val="0"/>
              </a:spcBef>
            </a:pPr>
            <a:r>
              <a:rPr lang="en-US" sz="6528">
                <a:solidFill>
                  <a:srgbClr val="FFD900"/>
                </a:solidFill>
                <a:latin typeface="Public Sans Bold"/>
              </a:rPr>
              <a:t> 3. Vai trò và trách nhiệm</a:t>
            </a:r>
          </a:p>
        </p:txBody>
      </p:sp>
      <p:sp>
        <p:nvSpPr>
          <p:cNvPr name="TextBox 16" id="16"/>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42</a:t>
            </a:r>
          </a:p>
        </p:txBody>
      </p:sp>
      <p:sp>
        <p:nvSpPr>
          <p:cNvPr name="TextBox 17" id="17"/>
          <p:cNvSpPr txBox="true"/>
          <p:nvPr/>
        </p:nvSpPr>
        <p:spPr>
          <a:xfrm rot="0">
            <a:off x="882921" y="4799588"/>
            <a:ext cx="4580058" cy="5427980"/>
          </a:xfrm>
          <a:prstGeom prst="rect">
            <a:avLst/>
          </a:prstGeom>
        </p:spPr>
        <p:txBody>
          <a:bodyPr anchor="t" rtlCol="false" tIns="0" lIns="0" bIns="0" rIns="0">
            <a:spAutoFit/>
          </a:bodyPr>
          <a:lstStyle/>
          <a:p>
            <a:pPr algn="ctr">
              <a:lnSpc>
                <a:spcPts val="4180"/>
              </a:lnSpc>
            </a:pPr>
            <a:r>
              <a:rPr lang="en-US" sz="3800">
                <a:solidFill>
                  <a:srgbClr val="FFFFFF"/>
                </a:solidFill>
                <a:latin typeface="Noto Serif Display"/>
              </a:rPr>
              <a:t> </a:t>
            </a:r>
            <a:r>
              <a:rPr lang="en-US" sz="3800">
                <a:solidFill>
                  <a:srgbClr val="FFFFFF"/>
                </a:solidFill>
                <a:latin typeface="Noto Serif Display Bold"/>
              </a:rPr>
              <a:t>Người điều hành - moderator</a:t>
            </a:r>
          </a:p>
          <a:p>
            <a:pPr algn="ctr">
              <a:lnSpc>
                <a:spcPts val="3850"/>
              </a:lnSpc>
            </a:pPr>
          </a:p>
          <a:p>
            <a:pPr algn="ctr">
              <a:lnSpc>
                <a:spcPts val="3850"/>
              </a:lnSpc>
            </a:pPr>
            <a:r>
              <a:rPr lang="en-US" sz="3500">
                <a:solidFill>
                  <a:srgbClr val="FFFFFF"/>
                </a:solidFill>
                <a:latin typeface="Times New Roman"/>
              </a:rPr>
              <a:t>Các trưởng nhóm (leader) và người -chịu trách nhiệm chính cho việc kiểm tra(inspection) hoặc tiến trình đánh giá khác.</a:t>
            </a:r>
          </a:p>
          <a:p>
            <a:pPr algn="ctr">
              <a:lnSpc>
                <a:spcPts val="3850"/>
              </a:lnSpc>
            </a:pPr>
          </a:p>
        </p:txBody>
      </p:sp>
      <p:sp>
        <p:nvSpPr>
          <p:cNvPr name="TextBox 18" id="18"/>
          <p:cNvSpPr txBox="true"/>
          <p:nvPr/>
        </p:nvSpPr>
        <p:spPr>
          <a:xfrm rot="0">
            <a:off x="6348803" y="4663001"/>
            <a:ext cx="6214666" cy="5913755"/>
          </a:xfrm>
          <a:prstGeom prst="rect">
            <a:avLst/>
          </a:prstGeom>
        </p:spPr>
        <p:txBody>
          <a:bodyPr anchor="t" rtlCol="false" tIns="0" lIns="0" bIns="0" rIns="0">
            <a:spAutoFit/>
          </a:bodyPr>
          <a:lstStyle/>
          <a:p>
            <a:pPr algn="ctr">
              <a:lnSpc>
                <a:spcPts val="4180"/>
              </a:lnSpc>
            </a:pPr>
            <a:r>
              <a:rPr lang="en-US" sz="3800">
                <a:solidFill>
                  <a:srgbClr val="FFFFFF"/>
                </a:solidFill>
                <a:latin typeface="Noto Serif Display Bold"/>
              </a:rPr>
              <a:t> Người đánh giá - reviewer</a:t>
            </a:r>
          </a:p>
          <a:p>
            <a:pPr algn="ctr">
              <a:lnSpc>
                <a:spcPts val="3850"/>
              </a:lnSpc>
            </a:pPr>
          </a:p>
          <a:p>
            <a:pPr algn="ctr">
              <a:lnSpc>
                <a:spcPts val="3850"/>
              </a:lnSpc>
            </a:pPr>
            <a:r>
              <a:rPr lang="en-US" sz="3500">
                <a:solidFill>
                  <a:srgbClr val="FFFFFF"/>
                </a:solidFill>
                <a:latin typeface="Times New Roman"/>
              </a:rPr>
              <a:t> Những người tham </a:t>
            </a:r>
          </a:p>
          <a:p>
            <a:pPr algn="ctr">
              <a:lnSpc>
                <a:spcPts val="3850"/>
              </a:lnSpc>
            </a:pPr>
            <a:r>
              <a:rPr lang="en-US" sz="3500">
                <a:solidFill>
                  <a:srgbClr val="FFFFFF"/>
                </a:solidFill>
                <a:latin typeface="Times New Roman"/>
              </a:rPr>
              <a:t>gia vào việc đánh giá và mô tả sự bất thường trong sản phẩm hoặc dự án được đánh giá. Người đánh giá có thể được chọn để đưa ra các quan điểm khác nhau và vai trò trong quá trình review.</a:t>
            </a:r>
          </a:p>
          <a:p>
            <a:pPr algn="ctr" marL="0" indent="0" lvl="0">
              <a:lnSpc>
                <a:spcPts val="3850"/>
              </a:lnSpc>
              <a:spcBef>
                <a:spcPct val="0"/>
              </a:spcBef>
            </a:pPr>
          </a:p>
        </p:txBody>
      </p:sp>
      <p:sp>
        <p:nvSpPr>
          <p:cNvPr name="TextBox 19" id="19"/>
          <p:cNvSpPr txBox="true"/>
          <p:nvPr/>
        </p:nvSpPr>
        <p:spPr>
          <a:xfrm rot="0">
            <a:off x="13211504" y="4663001"/>
            <a:ext cx="4580058" cy="3932555"/>
          </a:xfrm>
          <a:prstGeom prst="rect">
            <a:avLst/>
          </a:prstGeom>
        </p:spPr>
        <p:txBody>
          <a:bodyPr anchor="t" rtlCol="false" tIns="0" lIns="0" bIns="0" rIns="0">
            <a:spAutoFit/>
          </a:bodyPr>
          <a:lstStyle/>
          <a:p>
            <a:pPr algn="ctr">
              <a:lnSpc>
                <a:spcPts val="4180"/>
              </a:lnSpc>
            </a:pPr>
            <a:r>
              <a:rPr lang="en-US" sz="3800">
                <a:solidFill>
                  <a:srgbClr val="FFFFFF"/>
                </a:solidFill>
                <a:latin typeface="Noto Serif Display"/>
              </a:rPr>
              <a:t> </a:t>
            </a:r>
            <a:r>
              <a:rPr lang="en-US" sz="3800">
                <a:solidFill>
                  <a:srgbClr val="FFFFFF"/>
                </a:solidFill>
                <a:latin typeface="Noto Serif Display Bold"/>
              </a:rPr>
              <a:t>Người ghi chép</a:t>
            </a:r>
          </a:p>
          <a:p>
            <a:pPr algn="ctr">
              <a:lnSpc>
                <a:spcPts val="3850"/>
              </a:lnSpc>
            </a:pPr>
          </a:p>
          <a:p>
            <a:pPr algn="ctr">
              <a:lnSpc>
                <a:spcPts val="3850"/>
              </a:lnSpc>
            </a:pPr>
            <a:r>
              <a:rPr lang="en-US" sz="3500">
                <a:solidFill>
                  <a:srgbClr val="FFFFFF"/>
                </a:solidFill>
                <a:latin typeface="Times New Roman Bold"/>
              </a:rPr>
              <a:t> </a:t>
            </a:r>
            <a:r>
              <a:rPr lang="en-US" sz="3500">
                <a:solidFill>
                  <a:srgbClr val="FFFFFF"/>
                </a:solidFill>
                <a:latin typeface="Times New Roman"/>
              </a:rPr>
              <a:t>Người ghi lại từng khiếm khuyết được đưa ra và bất kỳ đề xuất cải tiến quy trình trong cuộc họp review.</a:t>
            </a:r>
          </a:p>
          <a:p>
            <a:pPr algn="ctr" marL="0" indent="0" lvl="0">
              <a:lnSpc>
                <a:spcPts val="3850"/>
              </a:lnSpc>
              <a:spcBef>
                <a:spcPct val="0"/>
              </a:spcBef>
            </a:pPr>
          </a:p>
        </p:txBody>
      </p:sp>
      <p:grpSp>
        <p:nvGrpSpPr>
          <p:cNvPr name="Group 20" id="20"/>
          <p:cNvGrpSpPr/>
          <p:nvPr/>
        </p:nvGrpSpPr>
        <p:grpSpPr>
          <a:xfrm rot="0">
            <a:off x="2553318" y="2832354"/>
            <a:ext cx="1239263" cy="123926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900"/>
            </a:solidFill>
          </p:spPr>
        </p:sp>
      </p:grpSp>
      <p:sp>
        <p:nvSpPr>
          <p:cNvPr name="TextBox 22" id="22"/>
          <p:cNvSpPr txBox="true"/>
          <p:nvPr/>
        </p:nvSpPr>
        <p:spPr>
          <a:xfrm rot="0">
            <a:off x="2553318" y="2730816"/>
            <a:ext cx="1239263" cy="1204214"/>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000000"/>
                </a:solidFill>
                <a:latin typeface="Public Sans Bold"/>
              </a:rPr>
              <a:t>1</a:t>
            </a:r>
          </a:p>
        </p:txBody>
      </p:sp>
      <p:grpSp>
        <p:nvGrpSpPr>
          <p:cNvPr name="Group 23" id="23"/>
          <p:cNvGrpSpPr/>
          <p:nvPr/>
        </p:nvGrpSpPr>
        <p:grpSpPr>
          <a:xfrm rot="0">
            <a:off x="8717609" y="2891556"/>
            <a:ext cx="1239263" cy="1239263"/>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900"/>
            </a:solidFill>
          </p:spPr>
        </p:sp>
      </p:grpSp>
      <p:sp>
        <p:nvSpPr>
          <p:cNvPr name="TextBox 25" id="25"/>
          <p:cNvSpPr txBox="true"/>
          <p:nvPr/>
        </p:nvSpPr>
        <p:spPr>
          <a:xfrm rot="0">
            <a:off x="8717609" y="2790018"/>
            <a:ext cx="1239263" cy="1204214"/>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000000"/>
                </a:solidFill>
                <a:latin typeface="Public Sans Bold"/>
              </a:rPr>
              <a:t>2</a:t>
            </a:r>
          </a:p>
        </p:txBody>
      </p:sp>
      <p:grpSp>
        <p:nvGrpSpPr>
          <p:cNvPr name="Group 26" id="26"/>
          <p:cNvGrpSpPr/>
          <p:nvPr/>
        </p:nvGrpSpPr>
        <p:grpSpPr>
          <a:xfrm rot="0">
            <a:off x="14881901" y="2968941"/>
            <a:ext cx="1239263" cy="1239263"/>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900"/>
            </a:solidFill>
          </p:spPr>
        </p:sp>
      </p:grpSp>
      <p:sp>
        <p:nvSpPr>
          <p:cNvPr name="TextBox 28" id="28"/>
          <p:cNvSpPr txBox="true"/>
          <p:nvPr/>
        </p:nvSpPr>
        <p:spPr>
          <a:xfrm rot="0">
            <a:off x="14881901" y="2867403"/>
            <a:ext cx="1239263" cy="1204214"/>
          </a:xfrm>
          <a:prstGeom prst="rect">
            <a:avLst/>
          </a:prstGeom>
        </p:spPr>
        <p:txBody>
          <a:bodyPr anchor="t" rtlCol="false" tIns="0" lIns="0" bIns="0" rIns="0">
            <a:spAutoFit/>
          </a:bodyPr>
          <a:lstStyle/>
          <a:p>
            <a:pPr algn="ctr" marL="0" indent="0" lvl="1">
              <a:lnSpc>
                <a:spcPts val="10047"/>
              </a:lnSpc>
              <a:spcBef>
                <a:spcPct val="0"/>
              </a:spcBef>
            </a:pPr>
            <a:r>
              <a:rPr lang="en-US" sz="6399" u="none">
                <a:solidFill>
                  <a:srgbClr val="000000"/>
                </a:solidFill>
                <a:latin typeface="Public Sans Bold"/>
              </a:rPr>
              <a:t>3</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grpSp>
        <p:nvGrpSpPr>
          <p:cNvPr name="Group 7" id="7"/>
          <p:cNvGrpSpPr/>
          <p:nvPr/>
        </p:nvGrpSpPr>
        <p:grpSpPr>
          <a:xfrm rot="0">
            <a:off x="14855031"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15501533"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6148034"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6794535" y="698786"/>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5" id="15"/>
          <p:cNvGrpSpPr/>
          <p:nvPr/>
        </p:nvGrpSpPr>
        <p:grpSpPr>
          <a:xfrm rot="0">
            <a:off x="2445528" y="4005900"/>
            <a:ext cx="5108748" cy="5508347"/>
            <a:chOff x="0" y="0"/>
            <a:chExt cx="3740141" cy="4032689"/>
          </a:xfrm>
        </p:grpSpPr>
        <p:sp>
          <p:nvSpPr>
            <p:cNvPr name="Freeform 16" id="16"/>
            <p:cNvSpPr/>
            <p:nvPr/>
          </p:nvSpPr>
          <p:spPr>
            <a:xfrm flipH="false" flipV="false" rot="0">
              <a:off x="0" y="0"/>
              <a:ext cx="3740141" cy="4032690"/>
            </a:xfrm>
            <a:custGeom>
              <a:avLst/>
              <a:gdLst/>
              <a:ahLst/>
              <a:cxnLst/>
              <a:rect r="r" b="b" t="t" l="l"/>
              <a:pathLst>
                <a:path h="4032690" w="3740141">
                  <a:moveTo>
                    <a:pt x="3615681" y="4032689"/>
                  </a:moveTo>
                  <a:lnTo>
                    <a:pt x="124460" y="4032689"/>
                  </a:lnTo>
                  <a:cubicBezTo>
                    <a:pt x="55880" y="4032689"/>
                    <a:pt x="0" y="3976809"/>
                    <a:pt x="0" y="3908229"/>
                  </a:cubicBezTo>
                  <a:lnTo>
                    <a:pt x="0" y="124460"/>
                  </a:lnTo>
                  <a:cubicBezTo>
                    <a:pt x="0" y="55880"/>
                    <a:pt x="55880" y="0"/>
                    <a:pt x="124460" y="0"/>
                  </a:cubicBezTo>
                  <a:lnTo>
                    <a:pt x="3615681" y="0"/>
                  </a:lnTo>
                  <a:cubicBezTo>
                    <a:pt x="3684261" y="0"/>
                    <a:pt x="3740141" y="55880"/>
                    <a:pt x="3740141" y="124460"/>
                  </a:cubicBezTo>
                  <a:lnTo>
                    <a:pt x="3740141" y="3908229"/>
                  </a:lnTo>
                  <a:cubicBezTo>
                    <a:pt x="3740141" y="3976809"/>
                    <a:pt x="3684261" y="4032690"/>
                    <a:pt x="3615681" y="4032690"/>
                  </a:cubicBezTo>
                  <a:close/>
                </a:path>
              </a:pathLst>
            </a:custGeom>
            <a:solidFill>
              <a:srgbClr val="FFEFC4"/>
            </a:solidFill>
          </p:spPr>
        </p:sp>
      </p:grpSp>
      <p:grpSp>
        <p:nvGrpSpPr>
          <p:cNvPr name="Group 17" id="17"/>
          <p:cNvGrpSpPr/>
          <p:nvPr/>
        </p:nvGrpSpPr>
        <p:grpSpPr>
          <a:xfrm rot="0">
            <a:off x="8550820" y="3927645"/>
            <a:ext cx="6285666" cy="5508347"/>
            <a:chOff x="0" y="0"/>
            <a:chExt cx="4601769" cy="4032689"/>
          </a:xfrm>
        </p:grpSpPr>
        <p:sp>
          <p:nvSpPr>
            <p:cNvPr name="Freeform 18" id="18"/>
            <p:cNvSpPr/>
            <p:nvPr/>
          </p:nvSpPr>
          <p:spPr>
            <a:xfrm flipH="false" flipV="false" rot="0">
              <a:off x="0" y="0"/>
              <a:ext cx="4601769" cy="4032690"/>
            </a:xfrm>
            <a:custGeom>
              <a:avLst/>
              <a:gdLst/>
              <a:ahLst/>
              <a:cxnLst/>
              <a:rect r="r" b="b" t="t" l="l"/>
              <a:pathLst>
                <a:path h="4032690" w="4601769">
                  <a:moveTo>
                    <a:pt x="4477308" y="4032689"/>
                  </a:moveTo>
                  <a:lnTo>
                    <a:pt x="124460" y="4032689"/>
                  </a:lnTo>
                  <a:cubicBezTo>
                    <a:pt x="55880" y="4032689"/>
                    <a:pt x="0" y="3976809"/>
                    <a:pt x="0" y="3908229"/>
                  </a:cubicBezTo>
                  <a:lnTo>
                    <a:pt x="0" y="124460"/>
                  </a:lnTo>
                  <a:cubicBezTo>
                    <a:pt x="0" y="55880"/>
                    <a:pt x="55880" y="0"/>
                    <a:pt x="124460" y="0"/>
                  </a:cubicBezTo>
                  <a:lnTo>
                    <a:pt x="4477309" y="0"/>
                  </a:lnTo>
                  <a:cubicBezTo>
                    <a:pt x="4545889" y="0"/>
                    <a:pt x="4601769" y="55880"/>
                    <a:pt x="4601769" y="124460"/>
                  </a:cubicBezTo>
                  <a:lnTo>
                    <a:pt x="4601769" y="3908229"/>
                  </a:lnTo>
                  <a:cubicBezTo>
                    <a:pt x="4601769" y="3976809"/>
                    <a:pt x="4545889" y="4032690"/>
                    <a:pt x="4477309" y="4032690"/>
                  </a:cubicBezTo>
                  <a:close/>
                </a:path>
              </a:pathLst>
            </a:custGeom>
            <a:solidFill>
              <a:srgbClr val="FFEFC4"/>
            </a:solidFill>
          </p:spPr>
        </p:sp>
      </p:grpSp>
      <p:sp>
        <p:nvSpPr>
          <p:cNvPr name="Freeform 19" id="19"/>
          <p:cNvSpPr/>
          <p:nvPr/>
        </p:nvSpPr>
        <p:spPr>
          <a:xfrm flipH="false" flipV="false" rot="0">
            <a:off x="-440737" y="2238237"/>
            <a:ext cx="4133716" cy="3096529"/>
          </a:xfrm>
          <a:custGeom>
            <a:avLst/>
            <a:gdLst/>
            <a:ahLst/>
            <a:cxnLst/>
            <a:rect r="r" b="b" t="t" l="l"/>
            <a:pathLst>
              <a:path h="3096529" w="4133716">
                <a:moveTo>
                  <a:pt x="0" y="0"/>
                </a:moveTo>
                <a:lnTo>
                  <a:pt x="4133717" y="0"/>
                </a:lnTo>
                <a:lnTo>
                  <a:pt x="4133717" y="3096530"/>
                </a:lnTo>
                <a:lnTo>
                  <a:pt x="0" y="3096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5433108" y="7145809"/>
            <a:ext cx="2722856" cy="2628793"/>
          </a:xfrm>
          <a:custGeom>
            <a:avLst/>
            <a:gdLst/>
            <a:ahLst/>
            <a:cxnLst/>
            <a:rect r="r" b="b" t="t" l="l"/>
            <a:pathLst>
              <a:path h="2628793" w="2722856">
                <a:moveTo>
                  <a:pt x="0" y="0"/>
                </a:moveTo>
                <a:lnTo>
                  <a:pt x="2722855" y="0"/>
                </a:lnTo>
                <a:lnTo>
                  <a:pt x="2722855" y="2628793"/>
                </a:lnTo>
                <a:lnTo>
                  <a:pt x="0" y="26287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4172433" y="4267135"/>
            <a:ext cx="2500801" cy="619018"/>
          </a:xfrm>
          <a:prstGeom prst="rect">
            <a:avLst/>
          </a:prstGeom>
        </p:spPr>
        <p:txBody>
          <a:bodyPr anchor="t" rtlCol="false" tIns="0" lIns="0" bIns="0" rIns="0">
            <a:spAutoFit/>
          </a:bodyPr>
          <a:lstStyle/>
          <a:p>
            <a:pPr algn="l" marL="0" indent="0" lvl="0">
              <a:lnSpc>
                <a:spcPts val="4885"/>
              </a:lnSpc>
              <a:spcBef>
                <a:spcPct val="0"/>
              </a:spcBef>
            </a:pPr>
            <a:r>
              <a:rPr lang="en-US" sz="3758">
                <a:solidFill>
                  <a:srgbClr val="000000"/>
                </a:solidFill>
                <a:latin typeface="Public Sans Bold"/>
              </a:rPr>
              <a:t>Quản lý</a:t>
            </a:r>
          </a:p>
        </p:txBody>
      </p:sp>
      <p:sp>
        <p:nvSpPr>
          <p:cNvPr name="TextBox 22" id="22"/>
          <p:cNvSpPr txBox="true"/>
          <p:nvPr/>
        </p:nvSpPr>
        <p:spPr>
          <a:xfrm rot="0">
            <a:off x="2913638" y="4929218"/>
            <a:ext cx="4309768" cy="1752600"/>
          </a:xfrm>
          <a:prstGeom prst="rect">
            <a:avLst/>
          </a:prstGeom>
        </p:spPr>
        <p:txBody>
          <a:bodyPr anchor="t" rtlCol="false" tIns="0" lIns="0" bIns="0" rIns="0">
            <a:spAutoFit/>
          </a:bodyPr>
          <a:lstStyle/>
          <a:p>
            <a:pPr>
              <a:lnSpc>
                <a:spcPts val="4500"/>
              </a:lnSpc>
            </a:pPr>
            <a:r>
              <a:rPr lang="en-US" sz="3000">
                <a:solidFill>
                  <a:srgbClr val="000000"/>
                </a:solidFill>
                <a:latin typeface="Times New Roman"/>
              </a:rPr>
              <a:t> Quyết định về việc thực hiện các đánh giá</a:t>
            </a:r>
          </a:p>
          <a:p>
            <a:pPr algn="l" marL="0" indent="0" lvl="0">
              <a:lnSpc>
                <a:spcPts val="4500"/>
              </a:lnSpc>
              <a:spcBef>
                <a:spcPct val="0"/>
              </a:spcBef>
            </a:pPr>
          </a:p>
        </p:txBody>
      </p:sp>
      <p:sp>
        <p:nvSpPr>
          <p:cNvPr name="TextBox 23" id="23"/>
          <p:cNvSpPr txBox="true"/>
          <p:nvPr/>
        </p:nvSpPr>
        <p:spPr>
          <a:xfrm rot="0">
            <a:off x="2913638" y="6307502"/>
            <a:ext cx="4309768" cy="3467100"/>
          </a:xfrm>
          <a:prstGeom prst="rect">
            <a:avLst/>
          </a:prstGeom>
        </p:spPr>
        <p:txBody>
          <a:bodyPr anchor="t" rtlCol="false" tIns="0" lIns="0" bIns="0" rIns="0">
            <a:spAutoFit/>
          </a:bodyPr>
          <a:lstStyle/>
          <a:p>
            <a:pPr>
              <a:lnSpc>
                <a:spcPts val="4500"/>
              </a:lnSpc>
            </a:pPr>
            <a:r>
              <a:rPr lang="en-US" sz="3000">
                <a:solidFill>
                  <a:srgbClr val="000000"/>
                </a:solidFill>
                <a:latin typeface="Times New Roman"/>
              </a:rPr>
              <a:t> Phân bổ thời gian trong dự án và xác định các mục tiêu đánh giá đã được đáp ứng hoặc chưa được đáp ứng.</a:t>
            </a:r>
          </a:p>
          <a:p>
            <a:pPr algn="l" marL="0" indent="0" lvl="0">
              <a:lnSpc>
                <a:spcPts val="4500"/>
              </a:lnSpc>
              <a:spcBef>
                <a:spcPct val="0"/>
              </a:spcBef>
            </a:pPr>
          </a:p>
        </p:txBody>
      </p:sp>
      <p:sp>
        <p:nvSpPr>
          <p:cNvPr name="TextBox 24" id="24"/>
          <p:cNvSpPr txBox="true"/>
          <p:nvPr/>
        </p:nvSpPr>
        <p:spPr>
          <a:xfrm rot="0">
            <a:off x="2096887" y="1009650"/>
            <a:ext cx="14094227" cy="1847850"/>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FFFFFF"/>
                </a:solidFill>
                <a:latin typeface="Public Sans Bold"/>
              </a:rPr>
              <a:t>Một đánh giá điển hình sẽ bao gồm các vai trò sau</a:t>
            </a:r>
          </a:p>
        </p:txBody>
      </p:sp>
      <p:sp>
        <p:nvSpPr>
          <p:cNvPr name="TextBox 25" id="25"/>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43</a:t>
            </a:r>
          </a:p>
        </p:txBody>
      </p:sp>
      <p:sp>
        <p:nvSpPr>
          <p:cNvPr name="TextBox 26" id="26"/>
          <p:cNvSpPr txBox="true"/>
          <p:nvPr/>
        </p:nvSpPr>
        <p:spPr>
          <a:xfrm rot="0">
            <a:off x="9899096" y="4188881"/>
            <a:ext cx="4162733" cy="619018"/>
          </a:xfrm>
          <a:prstGeom prst="rect">
            <a:avLst/>
          </a:prstGeom>
        </p:spPr>
        <p:txBody>
          <a:bodyPr anchor="t" rtlCol="false" tIns="0" lIns="0" bIns="0" rIns="0">
            <a:spAutoFit/>
          </a:bodyPr>
          <a:lstStyle/>
          <a:p>
            <a:pPr algn="l" marL="0" indent="0" lvl="0">
              <a:lnSpc>
                <a:spcPts val="4885"/>
              </a:lnSpc>
              <a:spcBef>
                <a:spcPct val="0"/>
              </a:spcBef>
            </a:pPr>
            <a:r>
              <a:rPr lang="en-US" sz="3758">
                <a:solidFill>
                  <a:srgbClr val="000000"/>
                </a:solidFill>
                <a:latin typeface="Public Sans Bold"/>
              </a:rPr>
              <a:t>Người điều hành</a:t>
            </a:r>
          </a:p>
        </p:txBody>
      </p:sp>
      <p:sp>
        <p:nvSpPr>
          <p:cNvPr name="TextBox 27" id="27"/>
          <p:cNvSpPr txBox="true"/>
          <p:nvPr/>
        </p:nvSpPr>
        <p:spPr>
          <a:xfrm rot="0">
            <a:off x="8742358" y="8143841"/>
            <a:ext cx="6094128" cy="1181100"/>
          </a:xfrm>
          <a:prstGeom prst="rect">
            <a:avLst/>
          </a:prstGeom>
        </p:spPr>
        <p:txBody>
          <a:bodyPr anchor="t" rtlCol="false" tIns="0" lIns="0" bIns="0" rIns="0">
            <a:spAutoFit/>
          </a:bodyPr>
          <a:lstStyle/>
          <a:p>
            <a:pPr algn="l" marL="0" indent="0" lvl="0">
              <a:lnSpc>
                <a:spcPts val="4500"/>
              </a:lnSpc>
              <a:spcBef>
                <a:spcPct val="0"/>
              </a:spcBef>
            </a:pPr>
            <a:r>
              <a:rPr lang="en-US" sz="3000">
                <a:solidFill>
                  <a:srgbClr val="000000"/>
                </a:solidFill>
                <a:latin typeface="Times New Roman"/>
              </a:rPr>
              <a:t> Dàn xếp giữa các quan điểm khác nhau để đánh giá thành công.</a:t>
            </a:r>
          </a:p>
        </p:txBody>
      </p:sp>
      <p:sp>
        <p:nvSpPr>
          <p:cNvPr name="TextBox 28" id="28"/>
          <p:cNvSpPr txBox="true"/>
          <p:nvPr/>
        </p:nvSpPr>
        <p:spPr>
          <a:xfrm rot="0">
            <a:off x="8742358" y="4872068"/>
            <a:ext cx="6112673" cy="3467100"/>
          </a:xfrm>
          <a:prstGeom prst="rect">
            <a:avLst/>
          </a:prstGeom>
        </p:spPr>
        <p:txBody>
          <a:bodyPr anchor="t" rtlCol="false" tIns="0" lIns="0" bIns="0" rIns="0">
            <a:spAutoFit/>
          </a:bodyPr>
          <a:lstStyle/>
          <a:p>
            <a:pPr>
              <a:lnSpc>
                <a:spcPts val="4500"/>
              </a:lnSpc>
            </a:pPr>
            <a:r>
              <a:rPr lang="en-US" sz="3000">
                <a:solidFill>
                  <a:srgbClr val="000000"/>
                </a:solidFill>
                <a:latin typeface="Times New Roman"/>
              </a:rPr>
              <a:t> Người lãnh đạo việc đánh giá các tài liệu hoặc thiết lập các tài liệu, bao gồm kế hoạch đánh giá, điều hành cuộc họp, bước thực hiện tiếp theo sau cuộc họp.</a:t>
            </a:r>
          </a:p>
          <a:p>
            <a:pPr algn="l" marL="0" indent="0" lvl="0">
              <a:lnSpc>
                <a:spcPts val="4500"/>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grpSp>
        <p:nvGrpSpPr>
          <p:cNvPr name="Group 7" id="7"/>
          <p:cNvGrpSpPr/>
          <p:nvPr/>
        </p:nvGrpSpPr>
        <p:grpSpPr>
          <a:xfrm rot="0">
            <a:off x="14855031"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15501533"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6148034"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6794535" y="698786"/>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5" id="15"/>
          <p:cNvGrpSpPr/>
          <p:nvPr/>
        </p:nvGrpSpPr>
        <p:grpSpPr>
          <a:xfrm rot="0">
            <a:off x="493088" y="3745544"/>
            <a:ext cx="5108748" cy="5508347"/>
            <a:chOff x="0" y="0"/>
            <a:chExt cx="3740141" cy="4032689"/>
          </a:xfrm>
        </p:grpSpPr>
        <p:sp>
          <p:nvSpPr>
            <p:cNvPr name="Freeform 16" id="16"/>
            <p:cNvSpPr/>
            <p:nvPr/>
          </p:nvSpPr>
          <p:spPr>
            <a:xfrm flipH="false" flipV="false" rot="0">
              <a:off x="0" y="0"/>
              <a:ext cx="3740141" cy="4032690"/>
            </a:xfrm>
            <a:custGeom>
              <a:avLst/>
              <a:gdLst/>
              <a:ahLst/>
              <a:cxnLst/>
              <a:rect r="r" b="b" t="t" l="l"/>
              <a:pathLst>
                <a:path h="4032690" w="3740141">
                  <a:moveTo>
                    <a:pt x="3615681" y="4032689"/>
                  </a:moveTo>
                  <a:lnTo>
                    <a:pt x="124460" y="4032689"/>
                  </a:lnTo>
                  <a:cubicBezTo>
                    <a:pt x="55880" y="4032689"/>
                    <a:pt x="0" y="3976809"/>
                    <a:pt x="0" y="3908229"/>
                  </a:cubicBezTo>
                  <a:lnTo>
                    <a:pt x="0" y="124460"/>
                  </a:lnTo>
                  <a:cubicBezTo>
                    <a:pt x="0" y="55880"/>
                    <a:pt x="55880" y="0"/>
                    <a:pt x="124460" y="0"/>
                  </a:cubicBezTo>
                  <a:lnTo>
                    <a:pt x="3615681" y="0"/>
                  </a:lnTo>
                  <a:cubicBezTo>
                    <a:pt x="3684261" y="0"/>
                    <a:pt x="3740141" y="55880"/>
                    <a:pt x="3740141" y="124460"/>
                  </a:cubicBezTo>
                  <a:lnTo>
                    <a:pt x="3740141" y="3908229"/>
                  </a:lnTo>
                  <a:cubicBezTo>
                    <a:pt x="3740141" y="3976809"/>
                    <a:pt x="3684261" y="4032690"/>
                    <a:pt x="3615681" y="4032690"/>
                  </a:cubicBezTo>
                  <a:close/>
                </a:path>
              </a:pathLst>
            </a:custGeom>
            <a:solidFill>
              <a:srgbClr val="FFEFC4"/>
            </a:solidFill>
          </p:spPr>
        </p:sp>
      </p:grpSp>
      <p:grpSp>
        <p:nvGrpSpPr>
          <p:cNvPr name="Group 17" id="17"/>
          <p:cNvGrpSpPr/>
          <p:nvPr/>
        </p:nvGrpSpPr>
        <p:grpSpPr>
          <a:xfrm rot="0">
            <a:off x="12765422" y="3745544"/>
            <a:ext cx="5108748" cy="5508347"/>
            <a:chOff x="0" y="0"/>
            <a:chExt cx="3740141" cy="4032689"/>
          </a:xfrm>
        </p:grpSpPr>
        <p:sp>
          <p:nvSpPr>
            <p:cNvPr name="Freeform 18" id="18"/>
            <p:cNvSpPr/>
            <p:nvPr/>
          </p:nvSpPr>
          <p:spPr>
            <a:xfrm flipH="false" flipV="false" rot="0">
              <a:off x="0" y="0"/>
              <a:ext cx="3740141" cy="4032690"/>
            </a:xfrm>
            <a:custGeom>
              <a:avLst/>
              <a:gdLst/>
              <a:ahLst/>
              <a:cxnLst/>
              <a:rect r="r" b="b" t="t" l="l"/>
              <a:pathLst>
                <a:path h="4032690" w="3740141">
                  <a:moveTo>
                    <a:pt x="3615681" y="4032689"/>
                  </a:moveTo>
                  <a:lnTo>
                    <a:pt x="124460" y="4032689"/>
                  </a:lnTo>
                  <a:cubicBezTo>
                    <a:pt x="55880" y="4032689"/>
                    <a:pt x="0" y="3976809"/>
                    <a:pt x="0" y="3908229"/>
                  </a:cubicBezTo>
                  <a:lnTo>
                    <a:pt x="0" y="124460"/>
                  </a:lnTo>
                  <a:cubicBezTo>
                    <a:pt x="0" y="55880"/>
                    <a:pt x="55880" y="0"/>
                    <a:pt x="124460" y="0"/>
                  </a:cubicBezTo>
                  <a:lnTo>
                    <a:pt x="3615681" y="0"/>
                  </a:lnTo>
                  <a:cubicBezTo>
                    <a:pt x="3684261" y="0"/>
                    <a:pt x="3740141" y="55880"/>
                    <a:pt x="3740141" y="124460"/>
                  </a:cubicBezTo>
                  <a:lnTo>
                    <a:pt x="3740141" y="3908229"/>
                  </a:lnTo>
                  <a:cubicBezTo>
                    <a:pt x="3740141" y="3976809"/>
                    <a:pt x="3684261" y="4032690"/>
                    <a:pt x="3615681" y="4032690"/>
                  </a:cubicBezTo>
                  <a:close/>
                </a:path>
              </a:pathLst>
            </a:custGeom>
            <a:solidFill>
              <a:srgbClr val="FFEFC4"/>
            </a:solidFill>
          </p:spPr>
        </p:sp>
      </p:grpSp>
      <p:grpSp>
        <p:nvGrpSpPr>
          <p:cNvPr name="Group 19" id="19"/>
          <p:cNvGrpSpPr/>
          <p:nvPr/>
        </p:nvGrpSpPr>
        <p:grpSpPr>
          <a:xfrm rot="0">
            <a:off x="6629255" y="3745544"/>
            <a:ext cx="5108748" cy="5508347"/>
            <a:chOff x="0" y="0"/>
            <a:chExt cx="3740141" cy="4032689"/>
          </a:xfrm>
        </p:grpSpPr>
        <p:sp>
          <p:nvSpPr>
            <p:cNvPr name="Freeform 20" id="20"/>
            <p:cNvSpPr/>
            <p:nvPr/>
          </p:nvSpPr>
          <p:spPr>
            <a:xfrm flipH="false" flipV="false" rot="0">
              <a:off x="0" y="0"/>
              <a:ext cx="3740141" cy="4032690"/>
            </a:xfrm>
            <a:custGeom>
              <a:avLst/>
              <a:gdLst/>
              <a:ahLst/>
              <a:cxnLst/>
              <a:rect r="r" b="b" t="t" l="l"/>
              <a:pathLst>
                <a:path h="4032690" w="3740141">
                  <a:moveTo>
                    <a:pt x="3615681" y="4032689"/>
                  </a:moveTo>
                  <a:lnTo>
                    <a:pt x="124460" y="4032689"/>
                  </a:lnTo>
                  <a:cubicBezTo>
                    <a:pt x="55880" y="4032689"/>
                    <a:pt x="0" y="3976809"/>
                    <a:pt x="0" y="3908229"/>
                  </a:cubicBezTo>
                  <a:lnTo>
                    <a:pt x="0" y="124460"/>
                  </a:lnTo>
                  <a:cubicBezTo>
                    <a:pt x="0" y="55880"/>
                    <a:pt x="55880" y="0"/>
                    <a:pt x="124460" y="0"/>
                  </a:cubicBezTo>
                  <a:lnTo>
                    <a:pt x="3615681" y="0"/>
                  </a:lnTo>
                  <a:cubicBezTo>
                    <a:pt x="3684261" y="0"/>
                    <a:pt x="3740141" y="55880"/>
                    <a:pt x="3740141" y="124460"/>
                  </a:cubicBezTo>
                  <a:lnTo>
                    <a:pt x="3740141" y="3908229"/>
                  </a:lnTo>
                  <a:cubicBezTo>
                    <a:pt x="3740141" y="3976809"/>
                    <a:pt x="3684261" y="4032690"/>
                    <a:pt x="3615681" y="4032690"/>
                  </a:cubicBezTo>
                  <a:close/>
                </a:path>
              </a:pathLst>
            </a:custGeom>
            <a:solidFill>
              <a:srgbClr val="FFEFC4"/>
            </a:solidFill>
          </p:spPr>
        </p:sp>
      </p:grpSp>
      <p:sp>
        <p:nvSpPr>
          <p:cNvPr name="Freeform 21" id="21"/>
          <p:cNvSpPr/>
          <p:nvPr/>
        </p:nvSpPr>
        <p:spPr>
          <a:xfrm flipH="false" flipV="false" rot="0">
            <a:off x="2000884" y="6499718"/>
            <a:ext cx="2403105" cy="2651702"/>
          </a:xfrm>
          <a:custGeom>
            <a:avLst/>
            <a:gdLst/>
            <a:ahLst/>
            <a:cxnLst/>
            <a:rect r="r" b="b" t="t" l="l"/>
            <a:pathLst>
              <a:path h="2651702" w="2403105">
                <a:moveTo>
                  <a:pt x="0" y="0"/>
                </a:moveTo>
                <a:lnTo>
                  <a:pt x="2403105" y="0"/>
                </a:lnTo>
                <a:lnTo>
                  <a:pt x="2403105" y="2651702"/>
                </a:lnTo>
                <a:lnTo>
                  <a:pt x="0" y="2651702"/>
                </a:lnTo>
                <a:lnTo>
                  <a:pt x="0" y="0"/>
                </a:lnTo>
                <a:close/>
              </a:path>
            </a:pathLst>
          </a:custGeom>
          <a:blipFill>
            <a:blip r:embed="rId2"/>
            <a:stretch>
              <a:fillRect l="0" t="0" r="0" b="0"/>
            </a:stretch>
          </a:blipFill>
        </p:spPr>
      </p:sp>
      <p:sp>
        <p:nvSpPr>
          <p:cNvPr name="Freeform 22" id="22"/>
          <p:cNvSpPr/>
          <p:nvPr/>
        </p:nvSpPr>
        <p:spPr>
          <a:xfrm flipH="false" flipV="false" rot="0">
            <a:off x="14473205" y="7095987"/>
            <a:ext cx="2321330" cy="2055433"/>
          </a:xfrm>
          <a:custGeom>
            <a:avLst/>
            <a:gdLst/>
            <a:ahLst/>
            <a:cxnLst/>
            <a:rect r="r" b="b" t="t" l="l"/>
            <a:pathLst>
              <a:path h="2055433" w="2321330">
                <a:moveTo>
                  <a:pt x="0" y="0"/>
                </a:moveTo>
                <a:lnTo>
                  <a:pt x="2321330" y="0"/>
                </a:lnTo>
                <a:lnTo>
                  <a:pt x="2321330" y="2055433"/>
                </a:lnTo>
                <a:lnTo>
                  <a:pt x="0" y="20554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2219993" y="4006780"/>
            <a:ext cx="2500801" cy="619018"/>
          </a:xfrm>
          <a:prstGeom prst="rect">
            <a:avLst/>
          </a:prstGeom>
        </p:spPr>
        <p:txBody>
          <a:bodyPr anchor="t" rtlCol="false" tIns="0" lIns="0" bIns="0" rIns="0">
            <a:spAutoFit/>
          </a:bodyPr>
          <a:lstStyle/>
          <a:p>
            <a:pPr algn="l" marL="0" indent="0" lvl="0">
              <a:lnSpc>
                <a:spcPts val="4885"/>
              </a:lnSpc>
              <a:spcBef>
                <a:spcPct val="0"/>
              </a:spcBef>
            </a:pPr>
            <a:r>
              <a:rPr lang="en-US" sz="3758">
                <a:solidFill>
                  <a:srgbClr val="000000"/>
                </a:solidFill>
                <a:latin typeface="Public Sans Bold"/>
              </a:rPr>
              <a:t>Tác Giả</a:t>
            </a:r>
          </a:p>
        </p:txBody>
      </p:sp>
      <p:sp>
        <p:nvSpPr>
          <p:cNvPr name="TextBox 24" id="24"/>
          <p:cNvSpPr txBox="true"/>
          <p:nvPr/>
        </p:nvSpPr>
        <p:spPr>
          <a:xfrm rot="0">
            <a:off x="1028700" y="4668863"/>
            <a:ext cx="4309768" cy="2895600"/>
          </a:xfrm>
          <a:prstGeom prst="rect">
            <a:avLst/>
          </a:prstGeom>
        </p:spPr>
        <p:txBody>
          <a:bodyPr anchor="t" rtlCol="false" tIns="0" lIns="0" bIns="0" rIns="0">
            <a:spAutoFit/>
          </a:bodyPr>
          <a:lstStyle/>
          <a:p>
            <a:pPr>
              <a:lnSpc>
                <a:spcPts val="4500"/>
              </a:lnSpc>
            </a:pPr>
            <a:r>
              <a:rPr lang="en-US" sz="3000">
                <a:solidFill>
                  <a:srgbClr val="000000"/>
                </a:solidFill>
                <a:latin typeface="Times New Roman"/>
              </a:rPr>
              <a:t> Người viết hoặc người có trách nhiệm chính đối với các tài liệu được đánh giá.</a:t>
            </a:r>
          </a:p>
          <a:p>
            <a:pPr algn="l" marL="0" indent="0" lvl="0">
              <a:lnSpc>
                <a:spcPts val="4500"/>
              </a:lnSpc>
              <a:spcBef>
                <a:spcPct val="0"/>
              </a:spcBef>
            </a:pPr>
          </a:p>
        </p:txBody>
      </p:sp>
      <p:sp>
        <p:nvSpPr>
          <p:cNvPr name="TextBox 25" id="25"/>
          <p:cNvSpPr txBox="true"/>
          <p:nvPr/>
        </p:nvSpPr>
        <p:spPr>
          <a:xfrm rot="0">
            <a:off x="2096887" y="1009650"/>
            <a:ext cx="14094227" cy="1847850"/>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FFFFFF"/>
                </a:solidFill>
                <a:latin typeface="Public Sans Bold"/>
              </a:rPr>
              <a:t>Một đánh giá điển hình sẽ bao gồm các vai trò sau</a:t>
            </a:r>
          </a:p>
        </p:txBody>
      </p:sp>
      <p:sp>
        <p:nvSpPr>
          <p:cNvPr name="TextBox 26" id="26"/>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43</a:t>
            </a:r>
          </a:p>
        </p:txBody>
      </p:sp>
      <p:sp>
        <p:nvSpPr>
          <p:cNvPr name="TextBox 27" id="27"/>
          <p:cNvSpPr txBox="true"/>
          <p:nvPr/>
        </p:nvSpPr>
        <p:spPr>
          <a:xfrm rot="0">
            <a:off x="13643003" y="4006780"/>
            <a:ext cx="3616297" cy="619018"/>
          </a:xfrm>
          <a:prstGeom prst="rect">
            <a:avLst/>
          </a:prstGeom>
        </p:spPr>
        <p:txBody>
          <a:bodyPr anchor="t" rtlCol="false" tIns="0" lIns="0" bIns="0" rIns="0">
            <a:spAutoFit/>
          </a:bodyPr>
          <a:lstStyle/>
          <a:p>
            <a:pPr algn="l" marL="0" indent="0" lvl="0">
              <a:lnSpc>
                <a:spcPts val="4885"/>
              </a:lnSpc>
              <a:spcBef>
                <a:spcPct val="0"/>
              </a:spcBef>
            </a:pPr>
            <a:r>
              <a:rPr lang="en-US" sz="3758">
                <a:solidFill>
                  <a:srgbClr val="000000"/>
                </a:solidFill>
                <a:latin typeface="Public Sans Bold"/>
              </a:rPr>
              <a:t>Người ghi chép</a:t>
            </a:r>
          </a:p>
        </p:txBody>
      </p:sp>
      <p:sp>
        <p:nvSpPr>
          <p:cNvPr name="TextBox 28" id="28"/>
          <p:cNvSpPr txBox="true"/>
          <p:nvPr/>
        </p:nvSpPr>
        <p:spPr>
          <a:xfrm rot="0">
            <a:off x="13296268" y="4668863"/>
            <a:ext cx="4309768" cy="2895600"/>
          </a:xfrm>
          <a:prstGeom prst="rect">
            <a:avLst/>
          </a:prstGeom>
        </p:spPr>
        <p:txBody>
          <a:bodyPr anchor="t" rtlCol="false" tIns="0" lIns="0" bIns="0" rIns="0">
            <a:spAutoFit/>
          </a:bodyPr>
          <a:lstStyle/>
          <a:p>
            <a:pPr>
              <a:lnSpc>
                <a:spcPts val="4500"/>
              </a:lnSpc>
            </a:pPr>
            <a:r>
              <a:rPr lang="en-US" sz="3000">
                <a:solidFill>
                  <a:srgbClr val="000000"/>
                </a:solidFill>
                <a:latin typeface="Times New Roman"/>
              </a:rPr>
              <a:t> Ghi chép tài liệu về tất cả các vấn đề và các quan điểm mở được xác định trong cuộc hop đánh giá.</a:t>
            </a:r>
          </a:p>
          <a:p>
            <a:pPr algn="l" marL="0" indent="0" lvl="0">
              <a:lnSpc>
                <a:spcPts val="4500"/>
              </a:lnSpc>
              <a:spcBef>
                <a:spcPct val="0"/>
              </a:spcBef>
            </a:pPr>
          </a:p>
        </p:txBody>
      </p:sp>
      <p:sp>
        <p:nvSpPr>
          <p:cNvPr name="TextBox 29" id="29"/>
          <p:cNvSpPr txBox="true"/>
          <p:nvPr/>
        </p:nvSpPr>
        <p:spPr>
          <a:xfrm rot="0">
            <a:off x="7453078" y="3982914"/>
            <a:ext cx="3883123" cy="619018"/>
          </a:xfrm>
          <a:prstGeom prst="rect">
            <a:avLst/>
          </a:prstGeom>
        </p:spPr>
        <p:txBody>
          <a:bodyPr anchor="t" rtlCol="false" tIns="0" lIns="0" bIns="0" rIns="0">
            <a:spAutoFit/>
          </a:bodyPr>
          <a:lstStyle/>
          <a:p>
            <a:pPr algn="l" marL="0" indent="0" lvl="0">
              <a:lnSpc>
                <a:spcPts val="4885"/>
              </a:lnSpc>
              <a:spcBef>
                <a:spcPct val="0"/>
              </a:spcBef>
            </a:pPr>
            <a:r>
              <a:rPr lang="en-US" sz="3758">
                <a:solidFill>
                  <a:srgbClr val="000000"/>
                </a:solidFill>
                <a:latin typeface="Public Sans Bold"/>
              </a:rPr>
              <a:t>Người đánh giá</a:t>
            </a:r>
          </a:p>
        </p:txBody>
      </p:sp>
      <p:sp>
        <p:nvSpPr>
          <p:cNvPr name="TextBox 30" id="30"/>
          <p:cNvSpPr txBox="true"/>
          <p:nvPr/>
        </p:nvSpPr>
        <p:spPr>
          <a:xfrm rot="0">
            <a:off x="7239756" y="4668863"/>
            <a:ext cx="4309768" cy="4038600"/>
          </a:xfrm>
          <a:prstGeom prst="rect">
            <a:avLst/>
          </a:prstGeom>
        </p:spPr>
        <p:txBody>
          <a:bodyPr anchor="t" rtlCol="false" tIns="0" lIns="0" bIns="0" rIns="0">
            <a:spAutoFit/>
          </a:bodyPr>
          <a:lstStyle/>
          <a:p>
            <a:pPr algn="l" marL="0" indent="0" lvl="0">
              <a:lnSpc>
                <a:spcPts val="4500"/>
              </a:lnSpc>
              <a:spcBef>
                <a:spcPct val="0"/>
              </a:spcBef>
            </a:pPr>
            <a:r>
              <a:rPr lang="en-US" sz="3000">
                <a:solidFill>
                  <a:srgbClr val="000000"/>
                </a:solidFill>
                <a:latin typeface="Times New Roman"/>
              </a:rPr>
              <a:t>Những cá nhân với một nền tảng kỹ thuật hoặc doanh nghiệp, sau khi chuẩn bị những thứ cần thiết, xác định và mô tả những phát hiện trong sản phẩm được đánh giá.</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89468" y="5847148"/>
            <a:ext cx="7666612" cy="76666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10857" y="-3226759"/>
            <a:ext cx="7666612" cy="76666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13607" y="368872"/>
            <a:ext cx="2370497" cy="659828"/>
            <a:chOff x="0" y="0"/>
            <a:chExt cx="624328" cy="173782"/>
          </a:xfrm>
        </p:grpSpPr>
        <p:sp>
          <p:nvSpPr>
            <p:cNvPr name="Freeform 9" id="9"/>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0" id="10"/>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2026859" y="171756"/>
            <a:ext cx="828630" cy="1054061"/>
            <a:chOff x="0" y="0"/>
            <a:chExt cx="6238240" cy="7935364"/>
          </a:xfrm>
        </p:grpSpPr>
        <p:sp>
          <p:nvSpPr>
            <p:cNvPr name="Freeform 12" id="12"/>
            <p:cNvSpPr/>
            <p:nvPr/>
          </p:nvSpPr>
          <p:spPr>
            <a:xfrm flipH="false" flipV="false" rot="0">
              <a:off x="0" y="0"/>
              <a:ext cx="6238240" cy="7935364"/>
            </a:xfrm>
            <a:custGeom>
              <a:avLst/>
              <a:gdLst/>
              <a:ahLst/>
              <a:cxnLst/>
              <a:rect r="r" b="b" t="t" l="l"/>
              <a:pathLst>
                <a:path h="7935364" w="6238240">
                  <a:moveTo>
                    <a:pt x="3119120" y="0"/>
                  </a:moveTo>
                  <a:lnTo>
                    <a:pt x="0" y="0"/>
                  </a:lnTo>
                  <a:lnTo>
                    <a:pt x="0" y="6485024"/>
                  </a:lnTo>
                  <a:lnTo>
                    <a:pt x="3119120" y="7935364"/>
                  </a:lnTo>
                  <a:lnTo>
                    <a:pt x="6238240" y="6485024"/>
                  </a:lnTo>
                  <a:lnTo>
                    <a:pt x="6238240" y="0"/>
                  </a:lnTo>
                  <a:lnTo>
                    <a:pt x="3119120" y="0"/>
                  </a:lnTo>
                  <a:close/>
                </a:path>
              </a:pathLst>
            </a:custGeom>
            <a:solidFill>
              <a:srgbClr val="FFD900"/>
            </a:solidFill>
          </p:spPr>
        </p:sp>
      </p:grpSp>
      <p:grpSp>
        <p:nvGrpSpPr>
          <p:cNvPr name="Group 13" id="13"/>
          <p:cNvGrpSpPr/>
          <p:nvPr/>
        </p:nvGrpSpPr>
        <p:grpSpPr>
          <a:xfrm rot="0">
            <a:off x="14855031"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5" id="15"/>
          <p:cNvGrpSpPr/>
          <p:nvPr/>
        </p:nvGrpSpPr>
        <p:grpSpPr>
          <a:xfrm rot="0">
            <a:off x="15501533"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16148034"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16794535" y="802625"/>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1028700"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3" id="23"/>
          <p:cNvGrpSpPr/>
          <p:nvPr/>
        </p:nvGrpSpPr>
        <p:grpSpPr>
          <a:xfrm rot="0">
            <a:off x="1675201"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5" id="25"/>
          <p:cNvGrpSpPr/>
          <p:nvPr/>
        </p:nvGrpSpPr>
        <p:grpSpPr>
          <a:xfrm rot="0">
            <a:off x="2321703"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7" id="27"/>
          <p:cNvGrpSpPr/>
          <p:nvPr/>
        </p:nvGrpSpPr>
        <p:grpSpPr>
          <a:xfrm rot="0">
            <a:off x="2968204" y="8947824"/>
            <a:ext cx="464765" cy="536551"/>
            <a:chOff x="0" y="0"/>
            <a:chExt cx="1595120" cy="1841500"/>
          </a:xfrm>
        </p:grpSpPr>
        <p:sp>
          <p:nvSpPr>
            <p:cNvPr name="Freeform 28" id="2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9" id="29"/>
          <p:cNvGrpSpPr/>
          <p:nvPr/>
        </p:nvGrpSpPr>
        <p:grpSpPr>
          <a:xfrm rot="0">
            <a:off x="14663211" y="8990024"/>
            <a:ext cx="2798197" cy="659828"/>
            <a:chOff x="0" y="0"/>
            <a:chExt cx="3730929" cy="879770"/>
          </a:xfrm>
        </p:grpSpPr>
        <p:grpSp>
          <p:nvGrpSpPr>
            <p:cNvPr name="Group 30" id="30"/>
            <p:cNvGrpSpPr/>
            <p:nvPr/>
          </p:nvGrpSpPr>
          <p:grpSpPr>
            <a:xfrm rot="0">
              <a:off x="0" y="0"/>
              <a:ext cx="3730929" cy="879770"/>
              <a:chOff x="0" y="0"/>
              <a:chExt cx="736974" cy="173782"/>
            </a:xfrm>
          </p:grpSpPr>
          <p:sp>
            <p:nvSpPr>
              <p:cNvPr name="Freeform 31" id="31"/>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2" id="32"/>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0" y="0"/>
              <a:ext cx="1001692" cy="879770"/>
              <a:chOff x="0" y="0"/>
              <a:chExt cx="197865" cy="173782"/>
            </a:xfrm>
          </p:grpSpPr>
          <p:sp>
            <p:nvSpPr>
              <p:cNvPr name="Freeform 34" id="34"/>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5" id="35"/>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6" id="36"/>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TextBox 38" id="38"/>
          <p:cNvSpPr txBox="true"/>
          <p:nvPr/>
        </p:nvSpPr>
        <p:spPr>
          <a:xfrm rot="0">
            <a:off x="1914144" y="4142033"/>
            <a:ext cx="14698837" cy="1793384"/>
          </a:xfrm>
          <a:prstGeom prst="rect">
            <a:avLst/>
          </a:prstGeom>
        </p:spPr>
        <p:txBody>
          <a:bodyPr anchor="t" rtlCol="false" tIns="0" lIns="0" bIns="0" rIns="0">
            <a:spAutoFit/>
          </a:bodyPr>
          <a:lstStyle/>
          <a:p>
            <a:pPr algn="ctr">
              <a:lnSpc>
                <a:spcPts val="14552"/>
              </a:lnSpc>
              <a:spcBef>
                <a:spcPct val="0"/>
              </a:spcBef>
            </a:pPr>
            <a:r>
              <a:rPr lang="en-US" sz="10394">
                <a:solidFill>
                  <a:srgbClr val="FFFFFF"/>
                </a:solidFill>
                <a:latin typeface="Public Sans Bold"/>
              </a:rPr>
              <a:t>Các Loại Đánh Giá</a:t>
            </a:r>
          </a:p>
        </p:txBody>
      </p:sp>
      <p:sp>
        <p:nvSpPr>
          <p:cNvPr name="AutoShape 39" id="39"/>
          <p:cNvSpPr/>
          <p:nvPr/>
        </p:nvSpPr>
        <p:spPr>
          <a:xfrm rot="0">
            <a:off x="5484763" y="6036037"/>
            <a:ext cx="7318474" cy="0"/>
          </a:xfrm>
          <a:prstGeom prst="line">
            <a:avLst/>
          </a:prstGeom>
          <a:ln cap="flat" w="47625">
            <a:solidFill>
              <a:srgbClr val="FFD900"/>
            </a:solidFill>
            <a:prstDash val="solid"/>
            <a:headEnd type="none" len="sm" w="sm"/>
            <a:tailEnd type="none" len="sm" w="sm"/>
          </a:ln>
        </p:spPr>
      </p:sp>
      <p:sp>
        <p:nvSpPr>
          <p:cNvPr name="AutoShape 40" id="40"/>
          <p:cNvSpPr/>
          <p:nvPr/>
        </p:nvSpPr>
        <p:spPr>
          <a:xfrm rot="0">
            <a:off x="6633183" y="4203338"/>
            <a:ext cx="5021634" cy="0"/>
          </a:xfrm>
          <a:prstGeom prst="line">
            <a:avLst/>
          </a:prstGeom>
          <a:ln cap="flat" w="47625">
            <a:solidFill>
              <a:srgbClr val="FFD900"/>
            </a:solidFill>
            <a:prstDash val="solid"/>
            <a:headEnd type="none" len="sm" w="sm"/>
            <a:tailEnd type="none" len="sm" w="sm"/>
          </a:ln>
        </p:spPr>
      </p:sp>
      <p:grpSp>
        <p:nvGrpSpPr>
          <p:cNvPr name="Group 41" id="41"/>
          <p:cNvGrpSpPr/>
          <p:nvPr/>
        </p:nvGrpSpPr>
        <p:grpSpPr>
          <a:xfrm rot="0">
            <a:off x="1970111" y="4361640"/>
            <a:ext cx="1042894" cy="104289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15274995" y="4882466"/>
            <a:ext cx="1042894" cy="104289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7" id="47"/>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44</a:t>
            </a:r>
          </a:p>
        </p:txBody>
      </p:sp>
    </p:spTree>
  </p:cSld>
  <p:clrMapOvr>
    <a:masterClrMapping/>
  </p:clrMapOvr>
</p:sld>
</file>

<file path=ppt/slides/slide4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grpSp>
        <p:nvGrpSpPr>
          <p:cNvPr name="Group 7" id="7"/>
          <p:cNvGrpSpPr/>
          <p:nvPr/>
        </p:nvGrpSpPr>
        <p:grpSpPr>
          <a:xfrm rot="0">
            <a:off x="14855031"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15501533"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6148034"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6794535" y="698786"/>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3237383" y="1101988"/>
            <a:ext cx="11072779" cy="1120062"/>
          </a:xfrm>
          <a:prstGeom prst="rect">
            <a:avLst/>
          </a:prstGeom>
        </p:spPr>
        <p:txBody>
          <a:bodyPr anchor="t" rtlCol="false" tIns="0" lIns="0" bIns="0" rIns="0">
            <a:spAutoFit/>
          </a:bodyPr>
          <a:lstStyle/>
          <a:p>
            <a:pPr>
              <a:lnSpc>
                <a:spcPts val="9139"/>
              </a:lnSpc>
              <a:spcBef>
                <a:spcPct val="0"/>
              </a:spcBef>
            </a:pPr>
            <a:r>
              <a:rPr lang="en-US" sz="6528">
                <a:solidFill>
                  <a:srgbClr val="FFD900"/>
                </a:solidFill>
                <a:latin typeface="Public Sans Bold"/>
              </a:rPr>
              <a:t>4. Các Loại Đánh Giá</a:t>
            </a:r>
          </a:p>
        </p:txBody>
      </p:sp>
      <p:sp>
        <p:nvSpPr>
          <p:cNvPr name="TextBox 16" id="16"/>
          <p:cNvSpPr txBox="true"/>
          <p:nvPr/>
        </p:nvSpPr>
        <p:spPr>
          <a:xfrm rot="0">
            <a:off x="2000884" y="2930597"/>
            <a:ext cx="13993433" cy="5541952"/>
          </a:xfrm>
          <a:prstGeom prst="rect">
            <a:avLst/>
          </a:prstGeom>
        </p:spPr>
        <p:txBody>
          <a:bodyPr anchor="t" rtlCol="false" tIns="0" lIns="0" bIns="0" rIns="0">
            <a:spAutoFit/>
          </a:bodyPr>
          <a:lstStyle/>
          <a:p>
            <a:pPr algn="ctr">
              <a:lnSpc>
                <a:spcPts val="4813"/>
              </a:lnSpc>
            </a:pPr>
            <a:r>
              <a:rPr lang="en-US" sz="3437">
                <a:solidFill>
                  <a:srgbClr val="FFFFFF"/>
                </a:solidFill>
                <a:latin typeface="Times New Roman"/>
              </a:rPr>
              <a:t> Một sản phẩm phần mềm hoặc sản phẩm công việc liên quan có thể là đối tượng của nhiều hoặc một đánh giá. Nếu nhiều hơn một loại đánh giá được sử dụng, thứ tự có thể thay đổi.</a:t>
            </a:r>
          </a:p>
          <a:p>
            <a:pPr algn="ctr">
              <a:lnSpc>
                <a:spcPts val="4813"/>
              </a:lnSpc>
            </a:pPr>
          </a:p>
          <a:p>
            <a:pPr algn="ctr">
              <a:lnSpc>
                <a:spcPts val="4813"/>
              </a:lnSpc>
            </a:pPr>
            <a:r>
              <a:rPr lang="en-US" sz="3437">
                <a:solidFill>
                  <a:srgbClr val="FFFFFF"/>
                </a:solidFill>
                <a:latin typeface="Times New Roman"/>
              </a:rPr>
              <a:t> Ví dụ: Đánh giá không chính thức (Informal review) có thể được thực hiện trước đánh giá kỹ thuật (technical review). Hoặc một kiểm tra (inspection) có thể được thực hiện trên yêu cầu đặc điểm kỹ thuật trước một walkthough với khách hàng.</a:t>
            </a:r>
          </a:p>
          <a:p>
            <a:pPr algn="ctr">
              <a:lnSpc>
                <a:spcPts val="4813"/>
              </a:lnSpc>
            </a:pPr>
          </a:p>
        </p:txBody>
      </p:sp>
      <p:sp>
        <p:nvSpPr>
          <p:cNvPr name="TextBox 17" id="17"/>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45</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grpSp>
        <p:nvGrpSpPr>
          <p:cNvPr name="Group 7" id="7"/>
          <p:cNvGrpSpPr/>
          <p:nvPr/>
        </p:nvGrpSpPr>
        <p:grpSpPr>
          <a:xfrm rot="0">
            <a:off x="14855031"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15501533"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6148034"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6794535" y="698786"/>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9204270" y="2047108"/>
            <a:ext cx="8630435" cy="722632"/>
          </a:xfrm>
          <a:prstGeom prst="rect">
            <a:avLst/>
          </a:prstGeom>
        </p:spPr>
        <p:txBody>
          <a:bodyPr anchor="t" rtlCol="false" tIns="0" lIns="0" bIns="0" rIns="0">
            <a:spAutoFit/>
          </a:bodyPr>
          <a:lstStyle/>
          <a:p>
            <a:pPr algn="l">
              <a:lnSpc>
                <a:spcPts val="6399"/>
              </a:lnSpc>
            </a:pPr>
            <a:r>
              <a:rPr lang="en-US" sz="3199">
                <a:solidFill>
                  <a:srgbClr val="FFFFFF"/>
                </a:solidFill>
                <a:latin typeface="Open Sans"/>
              </a:rPr>
              <a:t>Đánh giá không chính thức (Informal Review) </a:t>
            </a:r>
          </a:p>
        </p:txBody>
      </p:sp>
      <p:grpSp>
        <p:nvGrpSpPr>
          <p:cNvPr name="Group 16" id="16"/>
          <p:cNvGrpSpPr/>
          <p:nvPr/>
        </p:nvGrpSpPr>
        <p:grpSpPr>
          <a:xfrm rot="0">
            <a:off x="7788453" y="2191841"/>
            <a:ext cx="771999" cy="77199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900"/>
            </a:solidFill>
          </p:spPr>
        </p:sp>
      </p:grpSp>
      <p:sp>
        <p:nvSpPr>
          <p:cNvPr name="TextBox 18" id="18"/>
          <p:cNvSpPr txBox="true"/>
          <p:nvPr/>
        </p:nvSpPr>
        <p:spPr>
          <a:xfrm rot="0">
            <a:off x="7901847" y="2171885"/>
            <a:ext cx="545211" cy="678561"/>
          </a:xfrm>
          <a:prstGeom prst="rect">
            <a:avLst/>
          </a:prstGeom>
        </p:spPr>
        <p:txBody>
          <a:bodyPr anchor="t" rtlCol="false" tIns="0" lIns="0" bIns="0" rIns="0">
            <a:spAutoFit/>
          </a:bodyPr>
          <a:lstStyle/>
          <a:p>
            <a:pPr algn="ctr">
              <a:lnSpc>
                <a:spcPts val="5652"/>
              </a:lnSpc>
            </a:pPr>
            <a:r>
              <a:rPr lang="en-US" sz="3600">
                <a:solidFill>
                  <a:srgbClr val="000000"/>
                </a:solidFill>
                <a:latin typeface="Public Sans Bold"/>
              </a:rPr>
              <a:t>1</a:t>
            </a:r>
          </a:p>
        </p:txBody>
      </p:sp>
      <p:sp>
        <p:nvSpPr>
          <p:cNvPr name="TextBox 19" id="19"/>
          <p:cNvSpPr txBox="true"/>
          <p:nvPr/>
        </p:nvSpPr>
        <p:spPr>
          <a:xfrm rot="0">
            <a:off x="9204270" y="3329176"/>
            <a:ext cx="8194539" cy="722632"/>
          </a:xfrm>
          <a:prstGeom prst="rect">
            <a:avLst/>
          </a:prstGeom>
        </p:spPr>
        <p:txBody>
          <a:bodyPr anchor="t" rtlCol="false" tIns="0" lIns="0" bIns="0" rIns="0">
            <a:spAutoFit/>
          </a:bodyPr>
          <a:lstStyle/>
          <a:p>
            <a:pPr algn="l" marL="0" indent="0" lvl="1">
              <a:lnSpc>
                <a:spcPts val="6399"/>
              </a:lnSpc>
              <a:spcBef>
                <a:spcPct val="0"/>
              </a:spcBef>
            </a:pPr>
            <a:r>
              <a:rPr lang="en-US" sz="3199">
                <a:solidFill>
                  <a:srgbClr val="FFFFFF"/>
                </a:solidFill>
                <a:latin typeface="Open Sans"/>
              </a:rPr>
              <a:t>Walkthrough</a:t>
            </a:r>
          </a:p>
        </p:txBody>
      </p:sp>
      <p:grpSp>
        <p:nvGrpSpPr>
          <p:cNvPr name="Group 20" id="20"/>
          <p:cNvGrpSpPr/>
          <p:nvPr/>
        </p:nvGrpSpPr>
        <p:grpSpPr>
          <a:xfrm rot="0">
            <a:off x="7788453" y="3471682"/>
            <a:ext cx="771999" cy="771999"/>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900"/>
            </a:solidFill>
          </p:spPr>
        </p:sp>
      </p:grpSp>
      <p:sp>
        <p:nvSpPr>
          <p:cNvPr name="TextBox 22" id="22"/>
          <p:cNvSpPr txBox="true"/>
          <p:nvPr/>
        </p:nvSpPr>
        <p:spPr>
          <a:xfrm rot="0">
            <a:off x="7901847" y="3451726"/>
            <a:ext cx="545211" cy="678561"/>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Public Sans Bold"/>
              </a:rPr>
              <a:t>2</a:t>
            </a:r>
          </a:p>
        </p:txBody>
      </p:sp>
      <p:sp>
        <p:nvSpPr>
          <p:cNvPr name="TextBox 23" id="23"/>
          <p:cNvSpPr txBox="true"/>
          <p:nvPr/>
        </p:nvSpPr>
        <p:spPr>
          <a:xfrm rot="0">
            <a:off x="9204270" y="5893313"/>
            <a:ext cx="8194539" cy="722632"/>
          </a:xfrm>
          <a:prstGeom prst="rect">
            <a:avLst/>
          </a:prstGeom>
        </p:spPr>
        <p:txBody>
          <a:bodyPr anchor="t" rtlCol="false" tIns="0" lIns="0" bIns="0" rIns="0">
            <a:spAutoFit/>
          </a:bodyPr>
          <a:lstStyle/>
          <a:p>
            <a:pPr algn="l" marL="0" indent="0" lvl="1">
              <a:lnSpc>
                <a:spcPts val="6399"/>
              </a:lnSpc>
              <a:spcBef>
                <a:spcPct val="0"/>
              </a:spcBef>
            </a:pPr>
            <a:r>
              <a:rPr lang="en-US" sz="3199">
                <a:solidFill>
                  <a:srgbClr val="FFFFFF"/>
                </a:solidFill>
                <a:latin typeface="Open Sans"/>
              </a:rPr>
              <a:t>Kiểm tra - inspection</a:t>
            </a:r>
          </a:p>
        </p:txBody>
      </p:sp>
      <p:grpSp>
        <p:nvGrpSpPr>
          <p:cNvPr name="Group 24" id="24"/>
          <p:cNvGrpSpPr/>
          <p:nvPr/>
        </p:nvGrpSpPr>
        <p:grpSpPr>
          <a:xfrm rot="0">
            <a:off x="7788453" y="6031363"/>
            <a:ext cx="771999" cy="771999"/>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900"/>
            </a:solidFill>
          </p:spPr>
        </p:sp>
      </p:grpSp>
      <p:sp>
        <p:nvSpPr>
          <p:cNvPr name="TextBox 26" id="26"/>
          <p:cNvSpPr txBox="true"/>
          <p:nvPr/>
        </p:nvSpPr>
        <p:spPr>
          <a:xfrm rot="0">
            <a:off x="7901847" y="6011407"/>
            <a:ext cx="545211" cy="678561"/>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Public Sans Bold"/>
              </a:rPr>
              <a:t>4</a:t>
            </a:r>
          </a:p>
        </p:txBody>
      </p:sp>
      <p:sp>
        <p:nvSpPr>
          <p:cNvPr name="TextBox 27" id="27"/>
          <p:cNvSpPr txBox="true"/>
          <p:nvPr/>
        </p:nvSpPr>
        <p:spPr>
          <a:xfrm rot="0">
            <a:off x="9204270" y="4611244"/>
            <a:ext cx="8194539" cy="722632"/>
          </a:xfrm>
          <a:prstGeom prst="rect">
            <a:avLst/>
          </a:prstGeom>
        </p:spPr>
        <p:txBody>
          <a:bodyPr anchor="t" rtlCol="false" tIns="0" lIns="0" bIns="0" rIns="0">
            <a:spAutoFit/>
          </a:bodyPr>
          <a:lstStyle/>
          <a:p>
            <a:pPr algn="l" marL="0" indent="0" lvl="1">
              <a:lnSpc>
                <a:spcPts val="6399"/>
              </a:lnSpc>
              <a:spcBef>
                <a:spcPct val="0"/>
              </a:spcBef>
            </a:pPr>
            <a:r>
              <a:rPr lang="en-US" sz="3199">
                <a:solidFill>
                  <a:srgbClr val="FFFFFF"/>
                </a:solidFill>
                <a:latin typeface="Open Sans"/>
              </a:rPr>
              <a:t>Đánh giá kỹ thuật</a:t>
            </a:r>
          </a:p>
        </p:txBody>
      </p:sp>
      <p:grpSp>
        <p:nvGrpSpPr>
          <p:cNvPr name="Group 28" id="28"/>
          <p:cNvGrpSpPr/>
          <p:nvPr/>
        </p:nvGrpSpPr>
        <p:grpSpPr>
          <a:xfrm rot="0">
            <a:off x="7788453" y="4751522"/>
            <a:ext cx="771999" cy="771999"/>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900"/>
            </a:solidFill>
          </p:spPr>
        </p:sp>
      </p:grpSp>
      <p:sp>
        <p:nvSpPr>
          <p:cNvPr name="TextBox 30" id="30"/>
          <p:cNvSpPr txBox="true"/>
          <p:nvPr/>
        </p:nvSpPr>
        <p:spPr>
          <a:xfrm rot="0">
            <a:off x="7901847" y="4731566"/>
            <a:ext cx="545211" cy="678561"/>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Public Sans Bold"/>
              </a:rPr>
              <a:t>3</a:t>
            </a:r>
          </a:p>
        </p:txBody>
      </p:sp>
      <p:sp>
        <p:nvSpPr>
          <p:cNvPr name="TextBox 31" id="31"/>
          <p:cNvSpPr txBox="true"/>
          <p:nvPr/>
        </p:nvSpPr>
        <p:spPr>
          <a:xfrm rot="0">
            <a:off x="730682" y="2191841"/>
            <a:ext cx="5107583" cy="2819400"/>
          </a:xfrm>
          <a:prstGeom prst="rect">
            <a:avLst/>
          </a:prstGeom>
        </p:spPr>
        <p:txBody>
          <a:bodyPr anchor="t" rtlCol="false" tIns="0" lIns="0" bIns="0" rIns="0">
            <a:spAutoFit/>
          </a:bodyPr>
          <a:lstStyle/>
          <a:p>
            <a:pPr algn="l" marL="0" indent="0" lvl="0">
              <a:lnSpc>
                <a:spcPts val="5579"/>
              </a:lnSpc>
              <a:spcBef>
                <a:spcPct val="0"/>
              </a:spcBef>
            </a:pPr>
            <a:r>
              <a:rPr lang="en-US" sz="4649">
                <a:solidFill>
                  <a:srgbClr val="FFFFFF"/>
                </a:solidFill>
                <a:latin typeface="Public Sans Bold"/>
              </a:rPr>
              <a:t>Các đặc điểm, lựa chọn và mục đích chính của các loại đánh giá là:</a:t>
            </a:r>
          </a:p>
        </p:txBody>
      </p:sp>
      <p:sp>
        <p:nvSpPr>
          <p:cNvPr name="TextBox 32" id="32"/>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46</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sp>
        <p:nvSpPr>
          <p:cNvPr name="TextBox 7" id="7"/>
          <p:cNvSpPr txBox="true"/>
          <p:nvPr/>
        </p:nvSpPr>
        <p:spPr>
          <a:xfrm rot="0">
            <a:off x="942975" y="1604253"/>
            <a:ext cx="12286263" cy="1229360"/>
          </a:xfrm>
          <a:prstGeom prst="rect">
            <a:avLst/>
          </a:prstGeom>
        </p:spPr>
        <p:txBody>
          <a:bodyPr anchor="t" rtlCol="false" tIns="0" lIns="0" bIns="0" rIns="0">
            <a:spAutoFit/>
          </a:bodyPr>
          <a:lstStyle/>
          <a:p>
            <a:pPr>
              <a:lnSpc>
                <a:spcPts val="9939"/>
              </a:lnSpc>
              <a:spcBef>
                <a:spcPct val="0"/>
              </a:spcBef>
            </a:pPr>
            <a:r>
              <a:rPr lang="en-US" sz="7099">
                <a:solidFill>
                  <a:srgbClr val="FFD900"/>
                </a:solidFill>
                <a:latin typeface="Public Sans Bold"/>
              </a:rPr>
              <a:t>1. State Diagram là gì?</a:t>
            </a:r>
          </a:p>
        </p:txBody>
      </p:sp>
      <p:sp>
        <p:nvSpPr>
          <p:cNvPr name="TextBox 8" id="8"/>
          <p:cNvSpPr txBox="true"/>
          <p:nvPr/>
        </p:nvSpPr>
        <p:spPr>
          <a:xfrm rot="0">
            <a:off x="985838" y="3772339"/>
            <a:ext cx="16316325" cy="4656455"/>
          </a:xfrm>
          <a:prstGeom prst="rect">
            <a:avLst/>
          </a:prstGeom>
        </p:spPr>
        <p:txBody>
          <a:bodyPr anchor="t" rtlCol="false" tIns="0" lIns="0" bIns="0" rIns="0">
            <a:spAutoFit/>
          </a:bodyPr>
          <a:lstStyle/>
          <a:p>
            <a:pPr algn="just">
              <a:lnSpc>
                <a:spcPts val="5320"/>
              </a:lnSpc>
            </a:pPr>
            <a:r>
              <a:rPr lang="en-US" sz="3800">
                <a:solidFill>
                  <a:srgbClr val="FFFFFF"/>
                </a:solidFill>
                <a:latin typeface="Public Sans"/>
              </a:rPr>
              <a:t>- State Machine Diagram là một kỹ thuật quen thuộc hành vi, các trạng thái khác nhau của một đối tượng và các sự kiện, điều kiện làm cho đối tượng chuyển từ một trạng thái này sang một trạng thái khác.</a:t>
            </a:r>
          </a:p>
          <a:p>
            <a:pPr algn="just">
              <a:lnSpc>
                <a:spcPts val="5320"/>
              </a:lnSpc>
            </a:pPr>
          </a:p>
          <a:p>
            <a:pPr algn="just">
              <a:lnSpc>
                <a:spcPts val="5320"/>
              </a:lnSpc>
            </a:pPr>
            <a:r>
              <a:rPr lang="en-US" sz="3800">
                <a:solidFill>
                  <a:srgbClr val="FFFFFF"/>
                </a:solidFill>
                <a:latin typeface="Public Sans"/>
              </a:rPr>
              <a:t>- Trong cách tiếp cận hướng đối tượng, bạn vẽ một sơ đồ máy trạng thái cho một lớp để thể hiện hành vi suốt đời của một đối tượng duy nhất.</a:t>
            </a:r>
          </a:p>
          <a:p>
            <a:pPr algn="just">
              <a:lnSpc>
                <a:spcPts val="5320"/>
              </a:lnSpc>
              <a:spcBef>
                <a:spcPct val="0"/>
              </a:spcBef>
            </a:pPr>
          </a:p>
        </p:txBody>
      </p:sp>
      <p:grpSp>
        <p:nvGrpSpPr>
          <p:cNvPr name="Group 9" id="9"/>
          <p:cNvGrpSpPr/>
          <p:nvPr/>
        </p:nvGrpSpPr>
        <p:grpSpPr>
          <a:xfrm rot="0">
            <a:off x="7970441" y="614650"/>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1" id="11"/>
          <p:cNvGrpSpPr/>
          <p:nvPr/>
        </p:nvGrpSpPr>
        <p:grpSpPr>
          <a:xfrm rot="0">
            <a:off x="4829878" y="9258300"/>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3" id="13"/>
          <p:cNvGrpSpPr/>
          <p:nvPr/>
        </p:nvGrpSpPr>
        <p:grpSpPr>
          <a:xfrm rot="0">
            <a:off x="8616942" y="614650"/>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5" id="15"/>
          <p:cNvGrpSpPr/>
          <p:nvPr/>
        </p:nvGrpSpPr>
        <p:grpSpPr>
          <a:xfrm rot="0">
            <a:off x="5476379" y="9258300"/>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7" id="17"/>
          <p:cNvGrpSpPr/>
          <p:nvPr/>
        </p:nvGrpSpPr>
        <p:grpSpPr>
          <a:xfrm rot="0">
            <a:off x="9263443" y="614650"/>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6122880" y="9258300"/>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9909945" y="614650"/>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3" id="23"/>
          <p:cNvGrpSpPr/>
          <p:nvPr/>
        </p:nvGrpSpPr>
        <p:grpSpPr>
          <a:xfrm rot="0">
            <a:off x="6769382" y="9258300"/>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sp>
        <p:nvSpPr>
          <p:cNvPr name="TextBox 25" id="25"/>
          <p:cNvSpPr txBox="true"/>
          <p:nvPr/>
        </p:nvSpPr>
        <p:spPr>
          <a:xfrm rot="0">
            <a:off x="2000884" y="208476"/>
            <a:ext cx="55990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3</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855031" y="698786"/>
            <a:ext cx="464765" cy="536551"/>
            <a:chOff x="0" y="0"/>
            <a:chExt cx="1595120" cy="1841500"/>
          </a:xfrm>
        </p:grpSpPr>
        <p:sp>
          <p:nvSpPr>
            <p:cNvPr name="Freeform 6" id="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7" id="7"/>
          <p:cNvGrpSpPr/>
          <p:nvPr/>
        </p:nvGrpSpPr>
        <p:grpSpPr>
          <a:xfrm rot="0">
            <a:off x="15501533"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9" id="9"/>
          <p:cNvGrpSpPr/>
          <p:nvPr/>
        </p:nvGrpSpPr>
        <p:grpSpPr>
          <a:xfrm rot="0">
            <a:off x="16148034"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1" id="11"/>
          <p:cNvGrpSpPr/>
          <p:nvPr/>
        </p:nvGrpSpPr>
        <p:grpSpPr>
          <a:xfrm rot="0">
            <a:off x="16794535"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3" id="13"/>
          <p:cNvSpPr txBox="true"/>
          <p:nvPr/>
        </p:nvSpPr>
        <p:spPr>
          <a:xfrm rot="0">
            <a:off x="7533416" y="2191725"/>
            <a:ext cx="10610274" cy="8507730"/>
          </a:xfrm>
          <a:prstGeom prst="rect">
            <a:avLst/>
          </a:prstGeom>
        </p:spPr>
        <p:txBody>
          <a:bodyPr anchor="t" rtlCol="false" tIns="0" lIns="0" bIns="0" rIns="0">
            <a:spAutoFit/>
          </a:bodyPr>
          <a:lstStyle/>
          <a:p>
            <a:pPr>
              <a:lnSpc>
                <a:spcPts val="4800"/>
              </a:lnSpc>
            </a:pPr>
            <a:r>
              <a:rPr lang="en-US" sz="3200">
                <a:solidFill>
                  <a:srgbClr val="FFFFFF"/>
                </a:solidFill>
                <a:latin typeface="Open Sans"/>
              </a:rPr>
              <a:t> - Không có quy trình chính thức</a:t>
            </a:r>
          </a:p>
          <a:p>
            <a:pPr>
              <a:lnSpc>
                <a:spcPts val="4800"/>
              </a:lnSpc>
            </a:pPr>
          </a:p>
          <a:p>
            <a:pPr>
              <a:lnSpc>
                <a:spcPts val="4800"/>
              </a:lnSpc>
            </a:pPr>
            <a:r>
              <a:rPr lang="en-US" sz="3200">
                <a:solidFill>
                  <a:srgbClr val="FFFFFF"/>
                </a:solidFill>
                <a:latin typeface="Open Sans"/>
              </a:rPr>
              <a:t> - Có thể lấy mẫu(form) của các chương trình hoặc của một trưởng nhóm kỹ thuật đánh giá thiết kế và code.</a:t>
            </a:r>
          </a:p>
          <a:p>
            <a:pPr>
              <a:lnSpc>
                <a:spcPts val="4800"/>
              </a:lnSpc>
            </a:pPr>
          </a:p>
          <a:p>
            <a:pPr>
              <a:lnSpc>
                <a:spcPts val="4800"/>
              </a:lnSpc>
            </a:pPr>
            <a:r>
              <a:rPr lang="en-US" sz="3200">
                <a:solidFill>
                  <a:srgbClr val="FFFFFF"/>
                </a:solidFill>
                <a:latin typeface="Open Sans"/>
              </a:rPr>
              <a:t> - Kết quả có thể được ghi lại</a:t>
            </a:r>
          </a:p>
          <a:p>
            <a:pPr>
              <a:lnSpc>
                <a:spcPts val="4800"/>
              </a:lnSpc>
            </a:pPr>
          </a:p>
          <a:p>
            <a:pPr>
              <a:lnSpc>
                <a:spcPts val="4800"/>
              </a:lnSpc>
            </a:pPr>
            <a:r>
              <a:rPr lang="en-US" sz="3200">
                <a:solidFill>
                  <a:srgbClr val="FFFFFF"/>
                </a:solidFill>
                <a:latin typeface="Open Sans"/>
              </a:rPr>
              <a:t> - Thay đổi lợi ích phụ thuộc vào những người đánh giá</a:t>
            </a:r>
          </a:p>
          <a:p>
            <a:pPr>
              <a:lnSpc>
                <a:spcPts val="4800"/>
              </a:lnSpc>
            </a:pPr>
          </a:p>
          <a:p>
            <a:pPr>
              <a:lnSpc>
                <a:spcPts val="4800"/>
              </a:lnSpc>
            </a:pPr>
            <a:r>
              <a:rPr lang="en-US" sz="3200">
                <a:solidFill>
                  <a:srgbClr val="FFFFFF"/>
                </a:solidFill>
                <a:latin typeface="Open Sans"/>
              </a:rPr>
              <a:t> - Mục đích chính: </a:t>
            </a:r>
          </a:p>
          <a:p>
            <a:pPr>
              <a:lnSpc>
                <a:spcPts val="4800"/>
              </a:lnSpc>
            </a:pPr>
          </a:p>
          <a:p>
            <a:pPr>
              <a:lnSpc>
                <a:spcPts val="4800"/>
              </a:lnSpc>
            </a:pPr>
            <a:r>
              <a:rPr lang="en-US" sz="3200">
                <a:solidFill>
                  <a:srgbClr val="FFFFFF"/>
                </a:solidFill>
                <a:latin typeface="Open Sans"/>
              </a:rPr>
              <a:t>+ Chi phí thấp để có được một số lợi ích + Tìm các lỗi</a:t>
            </a:r>
          </a:p>
          <a:p>
            <a:pPr>
              <a:lnSpc>
                <a:spcPts val="4800"/>
              </a:lnSpc>
            </a:pPr>
          </a:p>
          <a:p>
            <a:pPr algn="l" marL="0" indent="0" lvl="0">
              <a:lnSpc>
                <a:spcPts val="4800"/>
              </a:lnSpc>
              <a:spcBef>
                <a:spcPct val="0"/>
              </a:spcBef>
            </a:pPr>
          </a:p>
        </p:txBody>
      </p:sp>
      <p:sp>
        <p:nvSpPr>
          <p:cNvPr name="TextBox 14" id="14"/>
          <p:cNvSpPr txBox="true"/>
          <p:nvPr/>
        </p:nvSpPr>
        <p:spPr>
          <a:xfrm rot="0">
            <a:off x="7533416" y="359347"/>
            <a:ext cx="7140640" cy="1533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FDC74D"/>
                </a:solidFill>
                <a:latin typeface="Public Sans Bold"/>
              </a:rPr>
              <a:t>Đánh giá không chính thức (Informal Review) </a:t>
            </a:r>
          </a:p>
        </p:txBody>
      </p:sp>
      <p:grpSp>
        <p:nvGrpSpPr>
          <p:cNvPr name="Group 15" id="15"/>
          <p:cNvGrpSpPr/>
          <p:nvPr/>
        </p:nvGrpSpPr>
        <p:grpSpPr>
          <a:xfrm rot="0">
            <a:off x="0" y="1656403"/>
            <a:ext cx="7226059" cy="8630597"/>
            <a:chOff x="0" y="0"/>
            <a:chExt cx="9634746" cy="11507462"/>
          </a:xfrm>
        </p:grpSpPr>
        <p:pic>
          <p:nvPicPr>
            <p:cNvPr name="Picture 16" id="16"/>
            <p:cNvPicPr>
              <a:picLocks noChangeAspect="true"/>
            </p:cNvPicPr>
            <p:nvPr/>
          </p:nvPicPr>
          <p:blipFill>
            <a:blip r:embed="rId2"/>
            <a:srcRect l="22108" t="0" r="22108" b="0"/>
            <a:stretch>
              <a:fillRect/>
            </a:stretch>
          </p:blipFill>
          <p:spPr>
            <a:xfrm flipH="false" flipV="false">
              <a:off x="0" y="0"/>
              <a:ext cx="9634746" cy="11507462"/>
            </a:xfrm>
            <a:prstGeom prst="rect">
              <a:avLst/>
            </a:prstGeom>
          </p:spPr>
        </p:pic>
      </p:grpSp>
      <p:grpSp>
        <p:nvGrpSpPr>
          <p:cNvPr name="Group 17" id="17"/>
          <p:cNvGrpSpPr/>
          <p:nvPr/>
        </p:nvGrpSpPr>
        <p:grpSpPr>
          <a:xfrm rot="-5400000">
            <a:off x="2109858" y="175497"/>
            <a:ext cx="828630" cy="1046578"/>
            <a:chOff x="0" y="0"/>
            <a:chExt cx="6238240" cy="7879033"/>
          </a:xfrm>
        </p:grpSpPr>
        <p:sp>
          <p:nvSpPr>
            <p:cNvPr name="Freeform 18" id="18"/>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sp>
        <p:nvSpPr>
          <p:cNvPr name="TextBox 19" id="19"/>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47</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855031" y="698786"/>
            <a:ext cx="464765" cy="536551"/>
            <a:chOff x="0" y="0"/>
            <a:chExt cx="1595120" cy="1841500"/>
          </a:xfrm>
        </p:grpSpPr>
        <p:sp>
          <p:nvSpPr>
            <p:cNvPr name="Freeform 6" id="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7" id="7"/>
          <p:cNvGrpSpPr/>
          <p:nvPr/>
        </p:nvGrpSpPr>
        <p:grpSpPr>
          <a:xfrm rot="0">
            <a:off x="15501533"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9" id="9"/>
          <p:cNvGrpSpPr/>
          <p:nvPr/>
        </p:nvGrpSpPr>
        <p:grpSpPr>
          <a:xfrm rot="0">
            <a:off x="16148034"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1" id="11"/>
          <p:cNvGrpSpPr/>
          <p:nvPr/>
        </p:nvGrpSpPr>
        <p:grpSpPr>
          <a:xfrm rot="0">
            <a:off x="16794535"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3" id="13"/>
          <p:cNvSpPr txBox="true"/>
          <p:nvPr/>
        </p:nvSpPr>
        <p:spPr>
          <a:xfrm rot="0">
            <a:off x="179335" y="1365536"/>
            <a:ext cx="11383885" cy="9003030"/>
          </a:xfrm>
          <a:prstGeom prst="rect">
            <a:avLst/>
          </a:prstGeom>
        </p:spPr>
        <p:txBody>
          <a:bodyPr anchor="t" rtlCol="false" tIns="0" lIns="0" bIns="0" rIns="0">
            <a:spAutoFit/>
          </a:bodyPr>
          <a:lstStyle/>
          <a:p>
            <a:pPr>
              <a:lnSpc>
                <a:spcPts val="4800"/>
              </a:lnSpc>
            </a:pPr>
            <a:r>
              <a:rPr lang="en-US" sz="3200">
                <a:solidFill>
                  <a:srgbClr val="FFFFFF"/>
                </a:solidFill>
                <a:latin typeface="Open Sans"/>
              </a:rPr>
              <a:t> ·Quy trình đánh giá chính thức.</a:t>
            </a:r>
          </a:p>
          <a:p>
            <a:pPr>
              <a:lnSpc>
                <a:spcPts val="4800"/>
              </a:lnSpc>
            </a:pPr>
          </a:p>
          <a:p>
            <a:pPr>
              <a:lnSpc>
                <a:spcPts val="4800"/>
              </a:lnSpc>
            </a:pPr>
            <a:r>
              <a:rPr lang="en-US" sz="3200">
                <a:solidFill>
                  <a:srgbClr val="FFFFFF"/>
                </a:solidFill>
                <a:latin typeface="Open Sans"/>
              </a:rPr>
              <a:t> ·Cuộc họp bởi tác giả</a:t>
            </a:r>
          </a:p>
          <a:p>
            <a:pPr>
              <a:lnSpc>
                <a:spcPts val="4800"/>
              </a:lnSpc>
            </a:pPr>
          </a:p>
          <a:p>
            <a:pPr>
              <a:lnSpc>
                <a:spcPts val="4800"/>
              </a:lnSpc>
            </a:pPr>
            <a:r>
              <a:rPr lang="en-US" sz="3200">
                <a:solidFill>
                  <a:srgbClr val="FFFFFF"/>
                </a:solidFill>
                <a:latin typeface="Open Sans"/>
              </a:rPr>
              <a:t> ·Có thể lấy mẫu(form) của các kịch bản, việc vận hành thử, nhóm tham gia.</a:t>
            </a:r>
          </a:p>
          <a:p>
            <a:pPr>
              <a:lnSpc>
                <a:spcPts val="4800"/>
              </a:lnSpc>
            </a:pPr>
          </a:p>
          <a:p>
            <a:pPr>
              <a:lnSpc>
                <a:spcPts val="4649"/>
              </a:lnSpc>
            </a:pPr>
            <a:r>
              <a:rPr lang="en-US" sz="3099">
                <a:solidFill>
                  <a:srgbClr val="FFFFFF"/>
                </a:solidFill>
                <a:latin typeface="Open Sans"/>
              </a:rPr>
              <a:t> ·Phiên họp mở-kết thúc (Open-ended sessions) - Tùy chọn trước cuộc họp sự chuẩn bị của người đánh giá - Tùy chọn chuẩn bị báo cáo đánh giá bao gồm danh sách của các phát hiện. + Tùy chọn người ghi chép (người không phải là tác giả)</a:t>
            </a:r>
          </a:p>
          <a:p>
            <a:pPr>
              <a:lnSpc>
                <a:spcPts val="4800"/>
              </a:lnSpc>
            </a:pPr>
          </a:p>
          <a:p>
            <a:pPr>
              <a:lnSpc>
                <a:spcPts val="4800"/>
              </a:lnSpc>
            </a:pPr>
            <a:r>
              <a:rPr lang="en-US" sz="3200">
                <a:solidFill>
                  <a:srgbClr val="FFFFFF"/>
                </a:solidFill>
                <a:latin typeface="Open Sans"/>
              </a:rPr>
              <a:t> ·Mục đích chính: + Tìm hiểu + Đạt được sự hiểu biết + Tìm các lỗi.</a:t>
            </a:r>
          </a:p>
          <a:p>
            <a:pPr algn="l" marL="0" indent="0" lvl="0">
              <a:lnSpc>
                <a:spcPts val="4800"/>
              </a:lnSpc>
              <a:spcBef>
                <a:spcPct val="0"/>
              </a:spcBef>
            </a:pPr>
          </a:p>
        </p:txBody>
      </p:sp>
      <p:sp>
        <p:nvSpPr>
          <p:cNvPr name="TextBox 14" id="14"/>
          <p:cNvSpPr txBox="true"/>
          <p:nvPr/>
        </p:nvSpPr>
        <p:spPr>
          <a:xfrm rot="0">
            <a:off x="4947061" y="308261"/>
            <a:ext cx="5532090" cy="771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FDC74D"/>
                </a:solidFill>
                <a:latin typeface="Public Sans Bold"/>
              </a:rPr>
              <a:t>Walkthrough</a:t>
            </a:r>
          </a:p>
        </p:txBody>
      </p:sp>
      <p:grpSp>
        <p:nvGrpSpPr>
          <p:cNvPr name="Group 15" id="15"/>
          <p:cNvGrpSpPr/>
          <p:nvPr/>
        </p:nvGrpSpPr>
        <p:grpSpPr>
          <a:xfrm rot="0">
            <a:off x="11563220" y="0"/>
            <a:ext cx="6724780" cy="10287000"/>
            <a:chOff x="0" y="0"/>
            <a:chExt cx="8966373" cy="13716000"/>
          </a:xfrm>
        </p:grpSpPr>
        <p:pic>
          <p:nvPicPr>
            <p:cNvPr name="Picture 16" id="16"/>
            <p:cNvPicPr>
              <a:picLocks noChangeAspect="true"/>
            </p:cNvPicPr>
            <p:nvPr/>
          </p:nvPicPr>
          <p:blipFill>
            <a:blip r:embed="rId2"/>
            <a:srcRect l="28223" t="0" r="28223" b="0"/>
            <a:stretch>
              <a:fillRect/>
            </a:stretch>
          </p:blipFill>
          <p:spPr>
            <a:xfrm flipH="false" flipV="false">
              <a:off x="0" y="0"/>
              <a:ext cx="8966373" cy="13716000"/>
            </a:xfrm>
            <a:prstGeom prst="rect">
              <a:avLst/>
            </a:prstGeom>
          </p:spPr>
        </p:pic>
      </p:grpSp>
      <p:grpSp>
        <p:nvGrpSpPr>
          <p:cNvPr name="Group 17" id="17"/>
          <p:cNvGrpSpPr/>
          <p:nvPr/>
        </p:nvGrpSpPr>
        <p:grpSpPr>
          <a:xfrm rot="-5400000">
            <a:off x="2109858" y="175497"/>
            <a:ext cx="828630" cy="1046578"/>
            <a:chOff x="0" y="0"/>
            <a:chExt cx="6238240" cy="7879033"/>
          </a:xfrm>
        </p:grpSpPr>
        <p:sp>
          <p:nvSpPr>
            <p:cNvPr name="Freeform 18" id="18"/>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sp>
        <p:nvSpPr>
          <p:cNvPr name="TextBox 19" id="19"/>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48</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855031" y="698786"/>
            <a:ext cx="464765" cy="536551"/>
            <a:chOff x="0" y="0"/>
            <a:chExt cx="1595120" cy="1841500"/>
          </a:xfrm>
        </p:grpSpPr>
        <p:sp>
          <p:nvSpPr>
            <p:cNvPr name="Freeform 6" id="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7" id="7"/>
          <p:cNvGrpSpPr/>
          <p:nvPr/>
        </p:nvGrpSpPr>
        <p:grpSpPr>
          <a:xfrm rot="0">
            <a:off x="15501533"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9" id="9"/>
          <p:cNvGrpSpPr/>
          <p:nvPr/>
        </p:nvGrpSpPr>
        <p:grpSpPr>
          <a:xfrm rot="0">
            <a:off x="16148034"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1" id="11"/>
          <p:cNvGrpSpPr/>
          <p:nvPr/>
        </p:nvGrpSpPr>
        <p:grpSpPr>
          <a:xfrm rot="0">
            <a:off x="16794535"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3" id="13"/>
          <p:cNvSpPr txBox="true"/>
          <p:nvPr/>
        </p:nvSpPr>
        <p:spPr>
          <a:xfrm rot="0">
            <a:off x="7533416" y="1570678"/>
            <a:ext cx="10610274" cy="9241155"/>
          </a:xfrm>
          <a:prstGeom prst="rect">
            <a:avLst/>
          </a:prstGeom>
        </p:spPr>
        <p:txBody>
          <a:bodyPr anchor="t" rtlCol="false" tIns="0" lIns="0" bIns="0" rIns="0">
            <a:spAutoFit/>
          </a:bodyPr>
          <a:lstStyle/>
          <a:p>
            <a:pPr>
              <a:lnSpc>
                <a:spcPts val="4050"/>
              </a:lnSpc>
            </a:pPr>
            <a:r>
              <a:rPr lang="en-US" sz="2700">
                <a:solidFill>
                  <a:srgbClr val="FFFFFF"/>
                </a:solidFill>
                <a:latin typeface="Open Sans"/>
              </a:rPr>
              <a:t> - Quy trình đánh giá chính thức</a:t>
            </a:r>
          </a:p>
          <a:p>
            <a:pPr>
              <a:lnSpc>
                <a:spcPts val="4050"/>
              </a:lnSpc>
            </a:pPr>
          </a:p>
          <a:p>
            <a:pPr>
              <a:lnSpc>
                <a:spcPts val="4050"/>
              </a:lnSpc>
            </a:pPr>
            <a:r>
              <a:rPr lang="en-US" sz="2700">
                <a:solidFill>
                  <a:srgbClr val="FFFFFF"/>
                </a:solidFill>
                <a:latin typeface="Open Sans"/>
              </a:rPr>
              <a:t> - Lập tài liệu, xác định quá trình phát hiện những sai sót bao gồm người điều hành, các đồng nghiệp, các chuyên gia kỹ thuật.</a:t>
            </a:r>
          </a:p>
          <a:p>
            <a:pPr>
              <a:lnSpc>
                <a:spcPts val="4050"/>
              </a:lnSpc>
            </a:pPr>
          </a:p>
          <a:p>
            <a:pPr>
              <a:lnSpc>
                <a:spcPts val="4050"/>
              </a:lnSpc>
            </a:pPr>
            <a:r>
              <a:rPr lang="en-US" sz="2700">
                <a:solidFill>
                  <a:srgbClr val="FFFFFF"/>
                </a:solidFill>
                <a:latin typeface="Open Sans"/>
              </a:rPr>
              <a:t> - Ý tưởng được dẫn dắt bởi người điều hành (không phải tác giả)</a:t>
            </a:r>
          </a:p>
          <a:p>
            <a:pPr>
              <a:lnSpc>
                <a:spcPts val="4050"/>
              </a:lnSpc>
            </a:pPr>
          </a:p>
          <a:p>
            <a:pPr>
              <a:lnSpc>
                <a:spcPts val="4050"/>
              </a:lnSpc>
            </a:pPr>
            <a:r>
              <a:rPr lang="en-US" sz="2700">
                <a:solidFill>
                  <a:srgbClr val="FFFFFF"/>
                </a:solidFill>
                <a:latin typeface="Open Sans"/>
              </a:rPr>
              <a:t> - Tùy chọn sử dụng các danh sách kiểm tra (checklists)</a:t>
            </a:r>
          </a:p>
          <a:p>
            <a:pPr>
              <a:lnSpc>
                <a:spcPts val="4050"/>
              </a:lnSpc>
            </a:pPr>
          </a:p>
          <a:p>
            <a:pPr>
              <a:lnSpc>
                <a:spcPts val="4050"/>
              </a:lnSpc>
            </a:pPr>
            <a:r>
              <a:rPr lang="en-US" sz="2700">
                <a:solidFill>
                  <a:srgbClr val="FFFFFF"/>
                </a:solidFill>
                <a:latin typeface="Open Sans"/>
              </a:rPr>
              <a:t> - Chuẩn bị báo cáo đánh giá bao gồm danh sách các phát hiện, các quyết định xem sản phẩm phần mềm có đáp ứng được các yêu cầu, kiến nghị liên quan đến các phát hiện.</a:t>
            </a:r>
          </a:p>
          <a:p>
            <a:pPr>
              <a:lnSpc>
                <a:spcPts val="4050"/>
              </a:lnSpc>
            </a:pPr>
          </a:p>
          <a:p>
            <a:pPr>
              <a:lnSpc>
                <a:spcPts val="4050"/>
              </a:lnSpc>
            </a:pPr>
            <a:r>
              <a:rPr lang="en-US" sz="2700">
                <a:solidFill>
                  <a:srgbClr val="FFFFFF"/>
                </a:solidFill>
                <a:latin typeface="Open Sans"/>
              </a:rPr>
              <a:t> - Mục đích chính: + Thảo luận + Đưa ra các quyết định + Đánh giá các lựa chọn thay thế + Tìm các lỗi + Giải quyết các vấn đề kỹ thuật + Kiểm tra sự phù hợp với các thông số kỹ thuật, kế hoạch, quy định và tiêu chuẩn. </a:t>
            </a:r>
          </a:p>
          <a:p>
            <a:pPr algn="l" marL="0" indent="0" lvl="0">
              <a:lnSpc>
                <a:spcPts val="4050"/>
              </a:lnSpc>
              <a:spcBef>
                <a:spcPct val="0"/>
              </a:spcBef>
            </a:pPr>
          </a:p>
        </p:txBody>
      </p:sp>
      <p:sp>
        <p:nvSpPr>
          <p:cNvPr name="TextBox 14" id="14"/>
          <p:cNvSpPr txBox="true"/>
          <p:nvPr/>
        </p:nvSpPr>
        <p:spPr>
          <a:xfrm rot="0">
            <a:off x="7533416" y="359347"/>
            <a:ext cx="7140640" cy="771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FDC74D"/>
                </a:solidFill>
                <a:latin typeface="Public Sans Bold"/>
              </a:rPr>
              <a:t>Đánh giá kỹ thuật</a:t>
            </a:r>
          </a:p>
        </p:txBody>
      </p:sp>
      <p:grpSp>
        <p:nvGrpSpPr>
          <p:cNvPr name="Group 15" id="15"/>
          <p:cNvGrpSpPr/>
          <p:nvPr/>
        </p:nvGrpSpPr>
        <p:grpSpPr>
          <a:xfrm rot="0">
            <a:off x="0" y="1656403"/>
            <a:ext cx="7226059" cy="8630597"/>
            <a:chOff x="0" y="0"/>
            <a:chExt cx="9634746" cy="11507462"/>
          </a:xfrm>
        </p:grpSpPr>
        <p:pic>
          <p:nvPicPr>
            <p:cNvPr name="Picture 16" id="16"/>
            <p:cNvPicPr>
              <a:picLocks noChangeAspect="true"/>
            </p:cNvPicPr>
            <p:nvPr/>
          </p:nvPicPr>
          <p:blipFill>
            <a:blip r:embed="rId2"/>
            <a:srcRect l="22091" t="0" r="22091" b="0"/>
            <a:stretch>
              <a:fillRect/>
            </a:stretch>
          </p:blipFill>
          <p:spPr>
            <a:xfrm flipH="false" flipV="false">
              <a:off x="0" y="0"/>
              <a:ext cx="9634746" cy="11507462"/>
            </a:xfrm>
            <a:prstGeom prst="rect">
              <a:avLst/>
            </a:prstGeom>
          </p:spPr>
        </p:pic>
      </p:grpSp>
      <p:grpSp>
        <p:nvGrpSpPr>
          <p:cNvPr name="Group 17" id="17"/>
          <p:cNvGrpSpPr/>
          <p:nvPr/>
        </p:nvGrpSpPr>
        <p:grpSpPr>
          <a:xfrm rot="-5400000">
            <a:off x="2109858" y="175497"/>
            <a:ext cx="828630" cy="1046578"/>
            <a:chOff x="0" y="0"/>
            <a:chExt cx="6238240" cy="7879033"/>
          </a:xfrm>
        </p:grpSpPr>
        <p:sp>
          <p:nvSpPr>
            <p:cNvPr name="Freeform 18" id="18"/>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sp>
        <p:nvSpPr>
          <p:cNvPr name="TextBox 19" id="19"/>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49</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855031" y="698786"/>
            <a:ext cx="464765" cy="536551"/>
            <a:chOff x="0" y="0"/>
            <a:chExt cx="1595120" cy="1841500"/>
          </a:xfrm>
        </p:grpSpPr>
        <p:sp>
          <p:nvSpPr>
            <p:cNvPr name="Freeform 6" id="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7" id="7"/>
          <p:cNvGrpSpPr/>
          <p:nvPr/>
        </p:nvGrpSpPr>
        <p:grpSpPr>
          <a:xfrm rot="0">
            <a:off x="15501533"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9" id="9"/>
          <p:cNvGrpSpPr/>
          <p:nvPr/>
        </p:nvGrpSpPr>
        <p:grpSpPr>
          <a:xfrm rot="0">
            <a:off x="16148034"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1" id="11"/>
          <p:cNvGrpSpPr/>
          <p:nvPr/>
        </p:nvGrpSpPr>
        <p:grpSpPr>
          <a:xfrm rot="0">
            <a:off x="16794535"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3" id="13"/>
          <p:cNvSpPr txBox="true"/>
          <p:nvPr/>
        </p:nvSpPr>
        <p:spPr>
          <a:xfrm rot="0">
            <a:off x="179335" y="1384586"/>
            <a:ext cx="11383885" cy="8351520"/>
          </a:xfrm>
          <a:prstGeom prst="rect">
            <a:avLst/>
          </a:prstGeom>
        </p:spPr>
        <p:txBody>
          <a:bodyPr anchor="t" rtlCol="false" tIns="0" lIns="0" bIns="0" rIns="0">
            <a:spAutoFit/>
          </a:bodyPr>
          <a:lstStyle/>
          <a:p>
            <a:pPr>
              <a:lnSpc>
                <a:spcPts val="4199"/>
              </a:lnSpc>
            </a:pPr>
            <a:r>
              <a:rPr lang="en-US" sz="2799">
                <a:solidFill>
                  <a:srgbClr val="FFFFFF"/>
                </a:solidFill>
                <a:latin typeface="Open Sans"/>
              </a:rPr>
              <a:t> -Quá trình đánh giá chính thức</a:t>
            </a:r>
          </a:p>
          <a:p>
            <a:pPr>
              <a:lnSpc>
                <a:spcPts val="4199"/>
              </a:lnSpc>
            </a:pPr>
            <a:r>
              <a:rPr lang="en-US" sz="2799">
                <a:solidFill>
                  <a:srgbClr val="FFFFFF"/>
                </a:solidFill>
                <a:latin typeface="Open Sans"/>
              </a:rPr>
              <a:t> -Được dẫn dắt bởi người điều hành (không phải tác giả)</a:t>
            </a:r>
          </a:p>
          <a:p>
            <a:pPr>
              <a:lnSpc>
                <a:spcPts val="4199"/>
              </a:lnSpc>
            </a:pPr>
            <a:r>
              <a:rPr lang="en-US" sz="2799">
                <a:solidFill>
                  <a:srgbClr val="FFFFFF"/>
                </a:solidFill>
                <a:latin typeface="Open Sans"/>
              </a:rPr>
              <a:t> -Tiến hành như một đánh giá ngang hàng (đánh giá giữa các đồng nghiệp)</a:t>
            </a:r>
          </a:p>
          <a:p>
            <a:pPr>
              <a:lnSpc>
                <a:spcPts val="4199"/>
              </a:lnSpc>
            </a:pPr>
            <a:r>
              <a:rPr lang="en-US" sz="2799">
                <a:solidFill>
                  <a:srgbClr val="FFFFFF"/>
                </a:solidFill>
                <a:latin typeface="Open Sans"/>
              </a:rPr>
              <a:t> -Xác định các vai trò</a:t>
            </a:r>
          </a:p>
          <a:p>
            <a:pPr>
              <a:lnSpc>
                <a:spcPts val="4199"/>
              </a:lnSpc>
            </a:pPr>
            <a:r>
              <a:rPr lang="en-US" sz="2799">
                <a:solidFill>
                  <a:srgbClr val="FFFFFF"/>
                </a:solidFill>
                <a:latin typeface="Open Sans"/>
              </a:rPr>
              <a:t> -Thu thập các số liệu</a:t>
            </a:r>
          </a:p>
          <a:p>
            <a:pPr>
              <a:lnSpc>
                <a:spcPts val="4199"/>
              </a:lnSpc>
            </a:pPr>
            <a:r>
              <a:rPr lang="en-US" sz="2799">
                <a:solidFill>
                  <a:srgbClr val="FFFFFF"/>
                </a:solidFill>
                <a:latin typeface="Open Sans"/>
              </a:rPr>
              <a:t> -Quá trình đánh giá chính thức dựa trên các nguyên tắc và danh sách kiểm tra</a:t>
            </a:r>
          </a:p>
          <a:p>
            <a:pPr>
              <a:lnSpc>
                <a:spcPts val="4199"/>
              </a:lnSpc>
            </a:pPr>
            <a:r>
              <a:rPr lang="en-US" sz="2799">
                <a:solidFill>
                  <a:srgbClr val="FFFFFF"/>
                </a:solidFill>
                <a:latin typeface="Open Sans"/>
              </a:rPr>
              <a:t> -Quy định tiêu chí đầu vào và tiêu chí kết thúc</a:t>
            </a:r>
          </a:p>
          <a:p>
            <a:pPr>
              <a:lnSpc>
                <a:spcPts val="4199"/>
              </a:lnSpc>
            </a:pPr>
            <a:r>
              <a:rPr lang="en-US" sz="2799">
                <a:solidFill>
                  <a:srgbClr val="FFFFFF"/>
                </a:solidFill>
                <a:latin typeface="Open Sans"/>
              </a:rPr>
              <a:t> -Chuẩn bị cuộc họp</a:t>
            </a:r>
          </a:p>
          <a:p>
            <a:pPr>
              <a:lnSpc>
                <a:spcPts val="4199"/>
              </a:lnSpc>
            </a:pPr>
            <a:r>
              <a:rPr lang="en-US" sz="2799">
                <a:solidFill>
                  <a:srgbClr val="FFFFFF"/>
                </a:solidFill>
                <a:latin typeface="Open Sans"/>
              </a:rPr>
              <a:t> -Kiểm tra báo cáo bao gồm danh sách các phát hiện</a:t>
            </a:r>
          </a:p>
          <a:p>
            <a:pPr>
              <a:lnSpc>
                <a:spcPts val="4199"/>
              </a:lnSpc>
            </a:pPr>
            <a:r>
              <a:rPr lang="en-US" sz="2799">
                <a:solidFill>
                  <a:srgbClr val="FFFFFF"/>
                </a:solidFill>
                <a:latin typeface="Open Sans"/>
              </a:rPr>
              <a:t> -Quá trình các bước tiếp theo (với việc tùy chọn tiến trình cải tiến các thành phần)</a:t>
            </a:r>
          </a:p>
          <a:p>
            <a:pPr>
              <a:lnSpc>
                <a:spcPts val="4199"/>
              </a:lnSpc>
            </a:pPr>
            <a:r>
              <a:rPr lang="en-US" sz="2799">
                <a:solidFill>
                  <a:srgbClr val="FFFFFF"/>
                </a:solidFill>
                <a:latin typeface="Open Sans"/>
              </a:rPr>
              <a:t> -Tùy chọn người đọc</a:t>
            </a:r>
          </a:p>
          <a:p>
            <a:pPr>
              <a:lnSpc>
                <a:spcPts val="4199"/>
              </a:lnSpc>
            </a:pPr>
            <a:r>
              <a:rPr lang="en-US" sz="2799">
                <a:solidFill>
                  <a:srgbClr val="FFFFFF"/>
                </a:solidFill>
                <a:latin typeface="Open Sans"/>
              </a:rPr>
              <a:t> -Mục đích chính: + Phát hiện các lỗi</a:t>
            </a:r>
          </a:p>
          <a:p>
            <a:pPr algn="l" marL="0" indent="0" lvl="0">
              <a:lnSpc>
                <a:spcPts val="4199"/>
              </a:lnSpc>
              <a:spcBef>
                <a:spcPct val="0"/>
              </a:spcBef>
            </a:pPr>
          </a:p>
        </p:txBody>
      </p:sp>
      <p:sp>
        <p:nvSpPr>
          <p:cNvPr name="TextBox 14" id="14"/>
          <p:cNvSpPr txBox="true"/>
          <p:nvPr/>
        </p:nvSpPr>
        <p:spPr>
          <a:xfrm rot="0">
            <a:off x="4947061" y="308261"/>
            <a:ext cx="6435184" cy="7715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FDC74D"/>
                </a:solidFill>
                <a:latin typeface="Public Sans Bold"/>
              </a:rPr>
              <a:t>Kiểm tra - inspection</a:t>
            </a:r>
          </a:p>
        </p:txBody>
      </p:sp>
      <p:grpSp>
        <p:nvGrpSpPr>
          <p:cNvPr name="Group 15" id="15"/>
          <p:cNvGrpSpPr/>
          <p:nvPr/>
        </p:nvGrpSpPr>
        <p:grpSpPr>
          <a:xfrm rot="0">
            <a:off x="11563220" y="0"/>
            <a:ext cx="6724780" cy="10287000"/>
            <a:chOff x="0" y="0"/>
            <a:chExt cx="8966373" cy="13716000"/>
          </a:xfrm>
        </p:grpSpPr>
        <p:pic>
          <p:nvPicPr>
            <p:cNvPr name="Picture 16" id="16"/>
            <p:cNvPicPr>
              <a:picLocks noChangeAspect="true"/>
            </p:cNvPicPr>
            <p:nvPr/>
          </p:nvPicPr>
          <p:blipFill>
            <a:blip r:embed="rId2"/>
            <a:srcRect l="28223" t="0" r="28223" b="0"/>
            <a:stretch>
              <a:fillRect/>
            </a:stretch>
          </p:blipFill>
          <p:spPr>
            <a:xfrm flipH="false" flipV="false">
              <a:off x="0" y="0"/>
              <a:ext cx="8966373" cy="13716000"/>
            </a:xfrm>
            <a:prstGeom prst="rect">
              <a:avLst/>
            </a:prstGeom>
          </p:spPr>
        </p:pic>
      </p:grpSp>
      <p:grpSp>
        <p:nvGrpSpPr>
          <p:cNvPr name="Group 17" id="17"/>
          <p:cNvGrpSpPr/>
          <p:nvPr/>
        </p:nvGrpSpPr>
        <p:grpSpPr>
          <a:xfrm rot="-5400000">
            <a:off x="2109858" y="175497"/>
            <a:ext cx="828630" cy="1046578"/>
            <a:chOff x="0" y="0"/>
            <a:chExt cx="6238240" cy="7879033"/>
          </a:xfrm>
        </p:grpSpPr>
        <p:sp>
          <p:nvSpPr>
            <p:cNvPr name="Freeform 18" id="18"/>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sp>
        <p:nvSpPr>
          <p:cNvPr name="TextBox 19" id="19"/>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50</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89468" y="5847148"/>
            <a:ext cx="7666612" cy="76666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10857" y="-3226759"/>
            <a:ext cx="7666612" cy="76666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13607" y="368872"/>
            <a:ext cx="2370497" cy="659828"/>
            <a:chOff x="0" y="0"/>
            <a:chExt cx="624328" cy="173782"/>
          </a:xfrm>
        </p:grpSpPr>
        <p:sp>
          <p:nvSpPr>
            <p:cNvPr name="Freeform 9" id="9"/>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0" id="10"/>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2026859" y="171756"/>
            <a:ext cx="828630" cy="1054061"/>
            <a:chOff x="0" y="0"/>
            <a:chExt cx="6238240" cy="7935364"/>
          </a:xfrm>
        </p:grpSpPr>
        <p:sp>
          <p:nvSpPr>
            <p:cNvPr name="Freeform 12" id="12"/>
            <p:cNvSpPr/>
            <p:nvPr/>
          </p:nvSpPr>
          <p:spPr>
            <a:xfrm flipH="false" flipV="false" rot="0">
              <a:off x="0" y="0"/>
              <a:ext cx="6238240" cy="7935364"/>
            </a:xfrm>
            <a:custGeom>
              <a:avLst/>
              <a:gdLst/>
              <a:ahLst/>
              <a:cxnLst/>
              <a:rect r="r" b="b" t="t" l="l"/>
              <a:pathLst>
                <a:path h="7935364" w="6238240">
                  <a:moveTo>
                    <a:pt x="3119120" y="0"/>
                  </a:moveTo>
                  <a:lnTo>
                    <a:pt x="0" y="0"/>
                  </a:lnTo>
                  <a:lnTo>
                    <a:pt x="0" y="6485024"/>
                  </a:lnTo>
                  <a:lnTo>
                    <a:pt x="3119120" y="7935364"/>
                  </a:lnTo>
                  <a:lnTo>
                    <a:pt x="6238240" y="6485024"/>
                  </a:lnTo>
                  <a:lnTo>
                    <a:pt x="6238240" y="0"/>
                  </a:lnTo>
                  <a:lnTo>
                    <a:pt x="3119120" y="0"/>
                  </a:lnTo>
                  <a:close/>
                </a:path>
              </a:pathLst>
            </a:custGeom>
            <a:solidFill>
              <a:srgbClr val="FFD900"/>
            </a:solidFill>
          </p:spPr>
        </p:sp>
      </p:grpSp>
      <p:grpSp>
        <p:nvGrpSpPr>
          <p:cNvPr name="Group 13" id="13"/>
          <p:cNvGrpSpPr/>
          <p:nvPr/>
        </p:nvGrpSpPr>
        <p:grpSpPr>
          <a:xfrm rot="0">
            <a:off x="14855031"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5" id="15"/>
          <p:cNvGrpSpPr/>
          <p:nvPr/>
        </p:nvGrpSpPr>
        <p:grpSpPr>
          <a:xfrm rot="0">
            <a:off x="15501533"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16148034"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16794535" y="802625"/>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1028700"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3" id="23"/>
          <p:cNvGrpSpPr/>
          <p:nvPr/>
        </p:nvGrpSpPr>
        <p:grpSpPr>
          <a:xfrm rot="0">
            <a:off x="1675201"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5" id="25"/>
          <p:cNvGrpSpPr/>
          <p:nvPr/>
        </p:nvGrpSpPr>
        <p:grpSpPr>
          <a:xfrm rot="0">
            <a:off x="2321703"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7" id="27"/>
          <p:cNvGrpSpPr/>
          <p:nvPr/>
        </p:nvGrpSpPr>
        <p:grpSpPr>
          <a:xfrm rot="0">
            <a:off x="2968204" y="8947824"/>
            <a:ext cx="464765" cy="536551"/>
            <a:chOff x="0" y="0"/>
            <a:chExt cx="1595120" cy="1841500"/>
          </a:xfrm>
        </p:grpSpPr>
        <p:sp>
          <p:nvSpPr>
            <p:cNvPr name="Freeform 28" id="2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9" id="29"/>
          <p:cNvGrpSpPr/>
          <p:nvPr/>
        </p:nvGrpSpPr>
        <p:grpSpPr>
          <a:xfrm rot="0">
            <a:off x="14663211" y="8990024"/>
            <a:ext cx="2798197" cy="659828"/>
            <a:chOff x="0" y="0"/>
            <a:chExt cx="3730929" cy="879770"/>
          </a:xfrm>
        </p:grpSpPr>
        <p:grpSp>
          <p:nvGrpSpPr>
            <p:cNvPr name="Group 30" id="30"/>
            <p:cNvGrpSpPr/>
            <p:nvPr/>
          </p:nvGrpSpPr>
          <p:grpSpPr>
            <a:xfrm rot="0">
              <a:off x="0" y="0"/>
              <a:ext cx="3730929" cy="879770"/>
              <a:chOff x="0" y="0"/>
              <a:chExt cx="736974" cy="173782"/>
            </a:xfrm>
          </p:grpSpPr>
          <p:sp>
            <p:nvSpPr>
              <p:cNvPr name="Freeform 31" id="31"/>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2" id="32"/>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0" y="0"/>
              <a:ext cx="1001692" cy="879770"/>
              <a:chOff x="0" y="0"/>
              <a:chExt cx="197865" cy="173782"/>
            </a:xfrm>
          </p:grpSpPr>
          <p:sp>
            <p:nvSpPr>
              <p:cNvPr name="Freeform 34" id="34"/>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5" id="35"/>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6" id="36"/>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7" id="37"/>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TextBox 38" id="38"/>
          <p:cNvSpPr txBox="true"/>
          <p:nvPr/>
        </p:nvSpPr>
        <p:spPr>
          <a:xfrm rot="0">
            <a:off x="1619052" y="2294183"/>
            <a:ext cx="14698837" cy="5489084"/>
          </a:xfrm>
          <a:prstGeom prst="rect">
            <a:avLst/>
          </a:prstGeom>
        </p:spPr>
        <p:txBody>
          <a:bodyPr anchor="t" rtlCol="false" tIns="0" lIns="0" bIns="0" rIns="0">
            <a:spAutoFit/>
          </a:bodyPr>
          <a:lstStyle/>
          <a:p>
            <a:pPr algn="ctr">
              <a:lnSpc>
                <a:spcPts val="14552"/>
              </a:lnSpc>
            </a:pPr>
            <a:r>
              <a:rPr lang="en-US" sz="10394">
                <a:solidFill>
                  <a:srgbClr val="FFFFFF"/>
                </a:solidFill>
                <a:latin typeface="Public Sans Bold"/>
              </a:rPr>
              <a:t> Các yếu tố thành công cho đánh giá </a:t>
            </a:r>
          </a:p>
          <a:p>
            <a:pPr algn="ctr">
              <a:lnSpc>
                <a:spcPts val="14552"/>
              </a:lnSpc>
              <a:spcBef>
                <a:spcPct val="0"/>
              </a:spcBef>
            </a:pPr>
          </a:p>
        </p:txBody>
      </p:sp>
      <p:sp>
        <p:nvSpPr>
          <p:cNvPr name="AutoShape 39" id="39"/>
          <p:cNvSpPr/>
          <p:nvPr/>
        </p:nvSpPr>
        <p:spPr>
          <a:xfrm rot="0">
            <a:off x="5484763" y="6036037"/>
            <a:ext cx="7318474" cy="0"/>
          </a:xfrm>
          <a:prstGeom prst="line">
            <a:avLst/>
          </a:prstGeom>
          <a:ln cap="flat" w="47625">
            <a:solidFill>
              <a:srgbClr val="FFD900"/>
            </a:solidFill>
            <a:prstDash val="solid"/>
            <a:headEnd type="none" len="sm" w="sm"/>
            <a:tailEnd type="none" len="sm" w="sm"/>
          </a:ln>
        </p:spPr>
      </p:sp>
      <p:sp>
        <p:nvSpPr>
          <p:cNvPr name="AutoShape 40" id="40"/>
          <p:cNvSpPr/>
          <p:nvPr/>
        </p:nvSpPr>
        <p:spPr>
          <a:xfrm rot="0">
            <a:off x="6633183" y="4203338"/>
            <a:ext cx="5021634" cy="0"/>
          </a:xfrm>
          <a:prstGeom prst="line">
            <a:avLst/>
          </a:prstGeom>
          <a:ln cap="flat" w="47625">
            <a:solidFill>
              <a:srgbClr val="FFD900"/>
            </a:solidFill>
            <a:prstDash val="solid"/>
            <a:headEnd type="none" len="sm" w="sm"/>
            <a:tailEnd type="none" len="sm" w="sm"/>
          </a:ln>
        </p:spPr>
      </p:sp>
      <p:grpSp>
        <p:nvGrpSpPr>
          <p:cNvPr name="Group 41" id="41"/>
          <p:cNvGrpSpPr/>
          <p:nvPr/>
        </p:nvGrpSpPr>
        <p:grpSpPr>
          <a:xfrm rot="0">
            <a:off x="1970111" y="4361640"/>
            <a:ext cx="1042894" cy="104289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4" id="44"/>
          <p:cNvGrpSpPr/>
          <p:nvPr/>
        </p:nvGrpSpPr>
        <p:grpSpPr>
          <a:xfrm rot="0">
            <a:off x="15274995" y="4882466"/>
            <a:ext cx="1042894" cy="104289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7" id="47"/>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51</a:t>
            </a:r>
          </a:p>
        </p:txBody>
      </p:sp>
    </p:spTree>
  </p:cSld>
  <p:clrMapOvr>
    <a:masterClrMapping/>
  </p:clrMapOvr>
</p:sld>
</file>

<file path=ppt/slides/slide5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grpSp>
        <p:nvGrpSpPr>
          <p:cNvPr name="Group 7" id="7"/>
          <p:cNvGrpSpPr/>
          <p:nvPr/>
        </p:nvGrpSpPr>
        <p:grpSpPr>
          <a:xfrm rot="0">
            <a:off x="14855031"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15501533"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6148034"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6794535" y="698786"/>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1028700" y="1101988"/>
            <a:ext cx="16230600" cy="2114550"/>
          </a:xfrm>
          <a:prstGeom prst="rect">
            <a:avLst/>
          </a:prstGeom>
        </p:spPr>
        <p:txBody>
          <a:bodyPr anchor="t" rtlCol="false" tIns="0" lIns="0" bIns="0" rIns="0">
            <a:spAutoFit/>
          </a:bodyPr>
          <a:lstStyle/>
          <a:p>
            <a:pPr algn="ctr">
              <a:lnSpc>
                <a:spcPts val="8400"/>
              </a:lnSpc>
              <a:spcBef>
                <a:spcPct val="0"/>
              </a:spcBef>
            </a:pPr>
            <a:r>
              <a:rPr lang="en-US" sz="6000">
                <a:solidFill>
                  <a:srgbClr val="FFD900"/>
                </a:solidFill>
                <a:latin typeface="Public Sans Bold"/>
              </a:rPr>
              <a:t>5.Các yếu tố thành công cho đánh giá - Success Factors for Reviews</a:t>
            </a:r>
          </a:p>
        </p:txBody>
      </p:sp>
      <p:sp>
        <p:nvSpPr>
          <p:cNvPr name="TextBox 16" id="16"/>
          <p:cNvSpPr txBox="true"/>
          <p:nvPr/>
        </p:nvSpPr>
        <p:spPr>
          <a:xfrm rot="0">
            <a:off x="1756890" y="3197488"/>
            <a:ext cx="15933168" cy="6761152"/>
          </a:xfrm>
          <a:prstGeom prst="rect">
            <a:avLst/>
          </a:prstGeom>
        </p:spPr>
        <p:txBody>
          <a:bodyPr anchor="t" rtlCol="false" tIns="0" lIns="0" bIns="0" rIns="0">
            <a:spAutoFit/>
          </a:bodyPr>
          <a:lstStyle/>
          <a:p>
            <a:pPr>
              <a:lnSpc>
                <a:spcPts val="4813"/>
              </a:lnSpc>
            </a:pPr>
            <a:r>
              <a:rPr lang="en-US" sz="3437">
                <a:solidFill>
                  <a:srgbClr val="FFFFFF"/>
                </a:solidFill>
                <a:latin typeface="Times New Roman"/>
              </a:rPr>
              <a:t> Các yếu tố thành công cho đánh giá bao gồm:</a:t>
            </a:r>
          </a:p>
          <a:p>
            <a:pPr>
              <a:lnSpc>
                <a:spcPts val="4813"/>
              </a:lnSpc>
            </a:pPr>
          </a:p>
          <a:p>
            <a:pPr>
              <a:lnSpc>
                <a:spcPts val="4813"/>
              </a:lnSpc>
            </a:pPr>
            <a:r>
              <a:rPr lang="en-US" sz="3437">
                <a:solidFill>
                  <a:srgbClr val="FFFFFF"/>
                </a:solidFill>
                <a:latin typeface="Times New Roman"/>
              </a:rPr>
              <a:t> -Mỗi đánh giá có mục tiêu rõ ràng được xác định trước</a:t>
            </a:r>
          </a:p>
          <a:p>
            <a:pPr>
              <a:lnSpc>
                <a:spcPts val="4813"/>
              </a:lnSpc>
            </a:pPr>
          </a:p>
          <a:p>
            <a:pPr>
              <a:lnSpc>
                <a:spcPts val="4813"/>
              </a:lnSpc>
            </a:pPr>
            <a:r>
              <a:rPr lang="en-US" sz="3437">
                <a:solidFill>
                  <a:srgbClr val="FFFFFF"/>
                </a:solidFill>
                <a:latin typeface="Times New Roman"/>
              </a:rPr>
              <a:t> -Những người phù hợp với các mục tiêu đánh giá được tham gia</a:t>
            </a:r>
          </a:p>
          <a:p>
            <a:pPr>
              <a:lnSpc>
                <a:spcPts val="4813"/>
              </a:lnSpc>
            </a:pPr>
          </a:p>
          <a:p>
            <a:pPr>
              <a:lnSpc>
                <a:spcPts val="4813"/>
              </a:lnSpc>
            </a:pPr>
            <a:r>
              <a:rPr lang="en-US" sz="3437">
                <a:solidFill>
                  <a:srgbClr val="FFFFFF"/>
                </a:solidFill>
                <a:latin typeface="Times New Roman"/>
              </a:rPr>
              <a:t> -Người kiểm thử là người đánh giá có giá trị đóng góp vào việc đánh giá và cũng tìm hiểu về sản phẩm để họ chuẩn bị cho các kiểm thử sớm.</a:t>
            </a:r>
          </a:p>
          <a:p>
            <a:pPr>
              <a:lnSpc>
                <a:spcPts val="4813"/>
              </a:lnSpc>
            </a:pPr>
          </a:p>
          <a:p>
            <a:pPr>
              <a:lnSpc>
                <a:spcPts val="4813"/>
              </a:lnSpc>
            </a:pPr>
            <a:r>
              <a:rPr lang="en-US" sz="3437">
                <a:solidFill>
                  <a:srgbClr val="FFFFFF"/>
                </a:solidFill>
                <a:latin typeface="Times New Roman"/>
              </a:rPr>
              <a:t> -Các khiếm khuyết tìm thấy được tiếp nhận và bày tỏ quan điểm</a:t>
            </a:r>
          </a:p>
          <a:p>
            <a:pPr algn="r">
              <a:lnSpc>
                <a:spcPts val="4813"/>
              </a:lnSpc>
            </a:pPr>
          </a:p>
        </p:txBody>
      </p:sp>
      <p:sp>
        <p:nvSpPr>
          <p:cNvPr name="TextBox 17" id="17"/>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52</a:t>
            </a:r>
          </a:p>
        </p:txBody>
      </p:sp>
    </p:spTree>
  </p:cSld>
  <p:clrMapOvr>
    <a:masterClrMapping/>
  </p:clrMapOvr>
</p:sld>
</file>

<file path=ppt/slides/slide5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109858" y="175497"/>
            <a:ext cx="828630" cy="1046578"/>
            <a:chOff x="0" y="0"/>
            <a:chExt cx="6238240" cy="7879033"/>
          </a:xfrm>
        </p:grpSpPr>
        <p:sp>
          <p:nvSpPr>
            <p:cNvPr name="Freeform 6" id="6"/>
            <p:cNvSpPr/>
            <p:nvPr/>
          </p:nvSpPr>
          <p:spPr>
            <a:xfrm flipH="false" flipV="false" rot="0">
              <a:off x="0" y="0"/>
              <a:ext cx="6238240" cy="7879033"/>
            </a:xfrm>
            <a:custGeom>
              <a:avLst/>
              <a:gdLst/>
              <a:ahLst/>
              <a:cxnLst/>
              <a:rect r="r" b="b" t="t" l="l"/>
              <a:pathLst>
                <a:path h="7879033" w="6238240">
                  <a:moveTo>
                    <a:pt x="3119120" y="0"/>
                  </a:moveTo>
                  <a:lnTo>
                    <a:pt x="0" y="0"/>
                  </a:lnTo>
                  <a:lnTo>
                    <a:pt x="0" y="6428693"/>
                  </a:lnTo>
                  <a:lnTo>
                    <a:pt x="3119120" y="7879033"/>
                  </a:lnTo>
                  <a:lnTo>
                    <a:pt x="6238240" y="6428693"/>
                  </a:lnTo>
                  <a:lnTo>
                    <a:pt x="6238240" y="0"/>
                  </a:lnTo>
                  <a:lnTo>
                    <a:pt x="3119120" y="0"/>
                  </a:lnTo>
                  <a:close/>
                </a:path>
              </a:pathLst>
            </a:custGeom>
            <a:solidFill>
              <a:srgbClr val="FFD900"/>
            </a:solidFill>
          </p:spPr>
        </p:sp>
      </p:grpSp>
      <p:grpSp>
        <p:nvGrpSpPr>
          <p:cNvPr name="Group 7" id="7"/>
          <p:cNvGrpSpPr/>
          <p:nvPr/>
        </p:nvGrpSpPr>
        <p:grpSpPr>
          <a:xfrm rot="0">
            <a:off x="14855031" y="698786"/>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15501533" y="698786"/>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6148034" y="698786"/>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6794535" y="698786"/>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15" id="15"/>
          <p:cNvSpPr txBox="true"/>
          <p:nvPr/>
        </p:nvSpPr>
        <p:spPr>
          <a:xfrm rot="0">
            <a:off x="1028700" y="1101988"/>
            <a:ext cx="16230600" cy="2114550"/>
          </a:xfrm>
          <a:prstGeom prst="rect">
            <a:avLst/>
          </a:prstGeom>
        </p:spPr>
        <p:txBody>
          <a:bodyPr anchor="t" rtlCol="false" tIns="0" lIns="0" bIns="0" rIns="0">
            <a:spAutoFit/>
          </a:bodyPr>
          <a:lstStyle/>
          <a:p>
            <a:pPr algn="ctr">
              <a:lnSpc>
                <a:spcPts val="8400"/>
              </a:lnSpc>
              <a:spcBef>
                <a:spcPct val="0"/>
              </a:spcBef>
            </a:pPr>
            <a:r>
              <a:rPr lang="en-US" sz="6000">
                <a:solidFill>
                  <a:srgbClr val="FFD900"/>
                </a:solidFill>
                <a:latin typeface="Public Sans Bold"/>
              </a:rPr>
              <a:t>5.Các yếu tố thành công cho đánh giá - Success Factors for Reviews</a:t>
            </a:r>
          </a:p>
        </p:txBody>
      </p:sp>
      <p:sp>
        <p:nvSpPr>
          <p:cNvPr name="TextBox 16" id="16"/>
          <p:cNvSpPr txBox="true"/>
          <p:nvPr/>
        </p:nvSpPr>
        <p:spPr>
          <a:xfrm rot="0">
            <a:off x="1028700" y="3302263"/>
            <a:ext cx="16769701" cy="6786245"/>
          </a:xfrm>
          <a:prstGeom prst="rect">
            <a:avLst/>
          </a:prstGeom>
        </p:spPr>
        <p:txBody>
          <a:bodyPr anchor="t" rtlCol="false" tIns="0" lIns="0" bIns="0" rIns="0">
            <a:spAutoFit/>
          </a:bodyPr>
          <a:lstStyle/>
          <a:p>
            <a:pPr>
              <a:lnSpc>
                <a:spcPts val="4480"/>
              </a:lnSpc>
            </a:pPr>
            <a:r>
              <a:rPr lang="en-US" sz="3200">
                <a:solidFill>
                  <a:srgbClr val="FFFFFF"/>
                </a:solidFill>
                <a:latin typeface="Times New Roman"/>
              </a:rPr>
              <a:t> -Vấn đề con người và khía cạnh tâm lý được giải quyết</a:t>
            </a:r>
          </a:p>
          <a:p>
            <a:pPr>
              <a:lnSpc>
                <a:spcPts val="4480"/>
              </a:lnSpc>
            </a:pPr>
            <a:r>
              <a:rPr lang="en-US" sz="3200">
                <a:solidFill>
                  <a:srgbClr val="FFFFFF"/>
                </a:solidFill>
                <a:latin typeface="Times New Roman"/>
              </a:rPr>
              <a:t>-Đánh giá được tiến hành trong không khí tin tưởng, kết quả sẽ không được sử dụng cho việc đánh giá những người tham gia.</a:t>
            </a:r>
          </a:p>
          <a:p>
            <a:pPr>
              <a:lnSpc>
                <a:spcPts val="4480"/>
              </a:lnSpc>
            </a:pPr>
          </a:p>
          <a:p>
            <a:pPr>
              <a:lnSpc>
                <a:spcPts val="4480"/>
              </a:lnSpc>
            </a:pPr>
            <a:r>
              <a:rPr lang="en-US" sz="3200">
                <a:solidFill>
                  <a:srgbClr val="FFFFFF"/>
                </a:solidFill>
                <a:latin typeface="Times New Roman"/>
              </a:rPr>
              <a:t> -Danh sách kiểm tra(checklist) hoặc các vai trò được sử dụng phù hợp để tăng hiệu quả của việc xác định các khiếm khuyết.</a:t>
            </a:r>
          </a:p>
          <a:p>
            <a:pPr>
              <a:lnSpc>
                <a:spcPts val="4480"/>
              </a:lnSpc>
            </a:pPr>
          </a:p>
          <a:p>
            <a:pPr>
              <a:lnSpc>
                <a:spcPts val="4480"/>
              </a:lnSpc>
            </a:pPr>
            <a:r>
              <a:rPr lang="en-US" sz="3200">
                <a:solidFill>
                  <a:srgbClr val="FFFFFF"/>
                </a:solidFill>
                <a:latin typeface="Times New Roman"/>
              </a:rPr>
              <a:t> -Đào tạo được đưa ra trong kỹ thuật đánh giá, đặc biệt là các kỹ thuật chính thức như là inspection.</a:t>
            </a:r>
          </a:p>
          <a:p>
            <a:pPr>
              <a:lnSpc>
                <a:spcPts val="4480"/>
              </a:lnSpc>
            </a:pPr>
            <a:r>
              <a:rPr lang="en-US" sz="3200">
                <a:solidFill>
                  <a:srgbClr val="FFFFFF"/>
                </a:solidFill>
                <a:latin typeface="Times New Roman"/>
              </a:rPr>
              <a:t>-Hỗ trợ quản lý là một quá trình đánh giá tốt</a:t>
            </a:r>
          </a:p>
          <a:p>
            <a:pPr>
              <a:lnSpc>
                <a:spcPts val="4480"/>
              </a:lnSpc>
            </a:pPr>
            <a:r>
              <a:rPr lang="en-US" sz="3200">
                <a:solidFill>
                  <a:srgbClr val="FFFFFF"/>
                </a:solidFill>
                <a:latin typeface="Times New Roman"/>
              </a:rPr>
              <a:t>-Tầm quan trọng trong việc học tập và cải tiến quá trình.</a:t>
            </a:r>
          </a:p>
          <a:p>
            <a:pPr algn="r">
              <a:lnSpc>
                <a:spcPts val="4480"/>
              </a:lnSpc>
            </a:pPr>
          </a:p>
        </p:txBody>
      </p:sp>
      <p:sp>
        <p:nvSpPr>
          <p:cNvPr name="TextBox 17" id="17"/>
          <p:cNvSpPr txBox="true"/>
          <p:nvPr/>
        </p:nvSpPr>
        <p:spPr>
          <a:xfrm rot="0">
            <a:off x="1940794" y="208476"/>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52</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91558" y="986499"/>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13410857" y="-3226759"/>
            <a:ext cx="7666612" cy="766661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13607" y="368872"/>
            <a:ext cx="2370497" cy="659828"/>
            <a:chOff x="0" y="0"/>
            <a:chExt cx="624328" cy="173782"/>
          </a:xfrm>
        </p:grpSpPr>
        <p:sp>
          <p:nvSpPr>
            <p:cNvPr name="Freeform 7" id="7"/>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8" id="8"/>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1914144" y="284471"/>
            <a:ext cx="828630" cy="828630"/>
            <a:chOff x="0" y="0"/>
            <a:chExt cx="6238240" cy="6238240"/>
          </a:xfrm>
        </p:grpSpPr>
        <p:sp>
          <p:nvSpPr>
            <p:cNvPr name="Freeform 10" id="10"/>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11" id="11"/>
          <p:cNvGrpSpPr/>
          <p:nvPr/>
        </p:nvGrpSpPr>
        <p:grpSpPr>
          <a:xfrm rot="0">
            <a:off x="14855031" y="802625"/>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5501533"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5" id="15"/>
          <p:cNvGrpSpPr/>
          <p:nvPr/>
        </p:nvGrpSpPr>
        <p:grpSpPr>
          <a:xfrm rot="0">
            <a:off x="16148034"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7" id="17"/>
          <p:cNvGrpSpPr/>
          <p:nvPr/>
        </p:nvGrpSpPr>
        <p:grpSpPr>
          <a:xfrm rot="0">
            <a:off x="16794535"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9" id="19"/>
          <p:cNvGrpSpPr/>
          <p:nvPr/>
        </p:nvGrpSpPr>
        <p:grpSpPr>
          <a:xfrm rot="0">
            <a:off x="1028700" y="8947824"/>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1" id="21"/>
          <p:cNvGrpSpPr/>
          <p:nvPr/>
        </p:nvGrpSpPr>
        <p:grpSpPr>
          <a:xfrm rot="0">
            <a:off x="1675201"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3" id="23"/>
          <p:cNvGrpSpPr/>
          <p:nvPr/>
        </p:nvGrpSpPr>
        <p:grpSpPr>
          <a:xfrm rot="0">
            <a:off x="2321703"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5" id="25"/>
          <p:cNvGrpSpPr/>
          <p:nvPr/>
        </p:nvGrpSpPr>
        <p:grpSpPr>
          <a:xfrm rot="0">
            <a:off x="2968204"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27" id="27"/>
          <p:cNvSpPr txBox="true"/>
          <p:nvPr/>
        </p:nvSpPr>
        <p:spPr>
          <a:xfrm rot="0">
            <a:off x="2950961" y="4142033"/>
            <a:ext cx="12386077" cy="1793384"/>
          </a:xfrm>
          <a:prstGeom prst="rect">
            <a:avLst/>
          </a:prstGeom>
        </p:spPr>
        <p:txBody>
          <a:bodyPr anchor="t" rtlCol="false" tIns="0" lIns="0" bIns="0" rIns="0">
            <a:spAutoFit/>
          </a:bodyPr>
          <a:lstStyle/>
          <a:p>
            <a:pPr algn="ctr">
              <a:lnSpc>
                <a:spcPts val="14552"/>
              </a:lnSpc>
              <a:spcBef>
                <a:spcPct val="0"/>
              </a:spcBef>
            </a:pPr>
            <a:r>
              <a:rPr lang="en-US" sz="10394">
                <a:solidFill>
                  <a:srgbClr val="FFFFFF"/>
                </a:solidFill>
                <a:latin typeface="Public Sans Bold"/>
              </a:rPr>
              <a:t>Thank You</a:t>
            </a:r>
          </a:p>
        </p:txBody>
      </p:sp>
      <p:sp>
        <p:nvSpPr>
          <p:cNvPr name="AutoShape 28" id="28"/>
          <p:cNvSpPr/>
          <p:nvPr/>
        </p:nvSpPr>
        <p:spPr>
          <a:xfrm rot="0">
            <a:off x="5848424" y="6036037"/>
            <a:ext cx="6591151" cy="0"/>
          </a:xfrm>
          <a:prstGeom prst="line">
            <a:avLst/>
          </a:prstGeom>
          <a:ln cap="flat" w="47625">
            <a:solidFill>
              <a:srgbClr val="FFD900"/>
            </a:solidFill>
            <a:prstDash val="solid"/>
            <a:headEnd type="none" len="sm" w="sm"/>
            <a:tailEnd type="none" len="sm" w="sm"/>
          </a:ln>
        </p:spPr>
      </p:sp>
      <p:sp>
        <p:nvSpPr>
          <p:cNvPr name="AutoShape 29" id="29"/>
          <p:cNvSpPr/>
          <p:nvPr/>
        </p:nvSpPr>
        <p:spPr>
          <a:xfrm rot="0">
            <a:off x="6954987" y="4203338"/>
            <a:ext cx="4378026" cy="0"/>
          </a:xfrm>
          <a:prstGeom prst="line">
            <a:avLst/>
          </a:prstGeom>
          <a:ln cap="flat" w="47625">
            <a:solidFill>
              <a:srgbClr val="FFD900"/>
            </a:solidFill>
            <a:prstDash val="solid"/>
            <a:headEnd type="none" len="sm" w="sm"/>
            <a:tailEnd type="none" len="sm" w="sm"/>
          </a:ln>
        </p:spPr>
      </p:sp>
      <p:grpSp>
        <p:nvGrpSpPr>
          <p:cNvPr name="Group 30" id="30"/>
          <p:cNvGrpSpPr/>
          <p:nvPr/>
        </p:nvGrpSpPr>
        <p:grpSpPr>
          <a:xfrm rot="0">
            <a:off x="-2789468" y="5847148"/>
            <a:ext cx="7666612" cy="766661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1970111" y="4361640"/>
            <a:ext cx="1042894" cy="104289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0">
            <a:off x="15274995" y="4882466"/>
            <a:ext cx="1042894" cy="104289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9" id="39"/>
          <p:cNvSpPr txBox="true"/>
          <p:nvPr/>
        </p:nvSpPr>
        <p:spPr>
          <a:xfrm rot="0">
            <a:off x="1756890" y="214727"/>
            <a:ext cx="1009467"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53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89468" y="5847148"/>
            <a:ext cx="7666612" cy="76666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10857" y="-3226759"/>
            <a:ext cx="7666612" cy="76666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13607" y="368872"/>
            <a:ext cx="2370497" cy="659828"/>
            <a:chOff x="0" y="0"/>
            <a:chExt cx="624328" cy="173782"/>
          </a:xfrm>
        </p:grpSpPr>
        <p:sp>
          <p:nvSpPr>
            <p:cNvPr name="Freeform 9" id="9"/>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10" id="10"/>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914144" y="284471"/>
            <a:ext cx="828630" cy="828630"/>
            <a:chOff x="0" y="0"/>
            <a:chExt cx="6238240" cy="6238240"/>
          </a:xfrm>
        </p:grpSpPr>
        <p:sp>
          <p:nvSpPr>
            <p:cNvPr name="Freeform 12" id="12"/>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13" id="13"/>
          <p:cNvGrpSpPr/>
          <p:nvPr/>
        </p:nvGrpSpPr>
        <p:grpSpPr>
          <a:xfrm rot="0">
            <a:off x="14855031" y="802625"/>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5" id="15"/>
          <p:cNvGrpSpPr/>
          <p:nvPr/>
        </p:nvGrpSpPr>
        <p:grpSpPr>
          <a:xfrm rot="0">
            <a:off x="15501533" y="802625"/>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16148034" y="802625"/>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16794535" y="802625"/>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1028700" y="8947824"/>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3" id="23"/>
          <p:cNvGrpSpPr/>
          <p:nvPr/>
        </p:nvGrpSpPr>
        <p:grpSpPr>
          <a:xfrm rot="0">
            <a:off x="1675201" y="8947824"/>
            <a:ext cx="464765" cy="536551"/>
            <a:chOff x="0" y="0"/>
            <a:chExt cx="1595120" cy="1841500"/>
          </a:xfrm>
        </p:grpSpPr>
        <p:sp>
          <p:nvSpPr>
            <p:cNvPr name="Freeform 24" id="2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5" id="25"/>
          <p:cNvGrpSpPr/>
          <p:nvPr/>
        </p:nvGrpSpPr>
        <p:grpSpPr>
          <a:xfrm rot="0">
            <a:off x="2321703" y="8947824"/>
            <a:ext cx="464765" cy="536551"/>
            <a:chOff x="0" y="0"/>
            <a:chExt cx="1595120" cy="1841500"/>
          </a:xfrm>
        </p:grpSpPr>
        <p:sp>
          <p:nvSpPr>
            <p:cNvPr name="Freeform 26" id="2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27" id="27"/>
          <p:cNvGrpSpPr/>
          <p:nvPr/>
        </p:nvGrpSpPr>
        <p:grpSpPr>
          <a:xfrm rot="0">
            <a:off x="2968204" y="8947824"/>
            <a:ext cx="464765" cy="536551"/>
            <a:chOff x="0" y="0"/>
            <a:chExt cx="1595120" cy="1841500"/>
          </a:xfrm>
        </p:grpSpPr>
        <p:sp>
          <p:nvSpPr>
            <p:cNvPr name="Freeform 28" id="2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sp>
        <p:nvSpPr>
          <p:cNvPr name="TextBox 29" id="29"/>
          <p:cNvSpPr txBox="true"/>
          <p:nvPr/>
        </p:nvSpPr>
        <p:spPr>
          <a:xfrm rot="0">
            <a:off x="1958737" y="208476"/>
            <a:ext cx="644193"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4</a:t>
            </a:r>
          </a:p>
        </p:txBody>
      </p:sp>
      <p:grpSp>
        <p:nvGrpSpPr>
          <p:cNvPr name="Group 30" id="30"/>
          <p:cNvGrpSpPr/>
          <p:nvPr/>
        </p:nvGrpSpPr>
        <p:grpSpPr>
          <a:xfrm rot="0">
            <a:off x="14663211" y="8990024"/>
            <a:ext cx="2798197" cy="659828"/>
            <a:chOff x="0" y="0"/>
            <a:chExt cx="3730929" cy="879770"/>
          </a:xfrm>
        </p:grpSpPr>
        <p:grpSp>
          <p:nvGrpSpPr>
            <p:cNvPr name="Group 31" id="31"/>
            <p:cNvGrpSpPr/>
            <p:nvPr/>
          </p:nvGrpSpPr>
          <p:grpSpPr>
            <a:xfrm rot="0">
              <a:off x="0" y="0"/>
              <a:ext cx="3730929" cy="879770"/>
              <a:chOff x="0" y="0"/>
              <a:chExt cx="736974" cy="173782"/>
            </a:xfrm>
          </p:grpSpPr>
          <p:sp>
            <p:nvSpPr>
              <p:cNvPr name="Freeform 32" id="32"/>
              <p:cNvSpPr/>
              <p:nvPr/>
            </p:nvSpPr>
            <p:spPr>
              <a:xfrm flipH="false" flipV="false" rot="0">
                <a:off x="0" y="0"/>
                <a:ext cx="736974" cy="173782"/>
              </a:xfrm>
              <a:custGeom>
                <a:avLst/>
                <a:gdLst/>
                <a:ahLst/>
                <a:cxnLst/>
                <a:rect r="r" b="b" t="t" l="l"/>
                <a:pathLst>
                  <a:path h="173782" w="736974">
                    <a:moveTo>
                      <a:pt x="0" y="0"/>
                    </a:moveTo>
                    <a:lnTo>
                      <a:pt x="736974" y="0"/>
                    </a:lnTo>
                    <a:lnTo>
                      <a:pt x="736974" y="173782"/>
                    </a:lnTo>
                    <a:lnTo>
                      <a:pt x="0" y="173782"/>
                    </a:lnTo>
                    <a:close/>
                  </a:path>
                </a:pathLst>
              </a:custGeom>
              <a:solidFill>
                <a:srgbClr val="FFD900"/>
              </a:solidFill>
            </p:spPr>
          </p:sp>
          <p:sp>
            <p:nvSpPr>
              <p:cNvPr name="TextBox 33" id="33"/>
              <p:cNvSpPr txBox="true"/>
              <p:nvPr/>
            </p:nvSpPr>
            <p:spPr>
              <a:xfrm>
                <a:off x="0" y="-38100"/>
                <a:ext cx="736974"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34" id="34"/>
            <p:cNvGrpSpPr/>
            <p:nvPr/>
          </p:nvGrpSpPr>
          <p:grpSpPr>
            <a:xfrm rot="0">
              <a:off x="0" y="0"/>
              <a:ext cx="1001692" cy="879770"/>
              <a:chOff x="0" y="0"/>
              <a:chExt cx="197865" cy="173782"/>
            </a:xfrm>
          </p:grpSpPr>
          <p:sp>
            <p:nvSpPr>
              <p:cNvPr name="Freeform 35" id="35"/>
              <p:cNvSpPr/>
              <p:nvPr/>
            </p:nvSpPr>
            <p:spPr>
              <a:xfrm flipH="false" flipV="false" rot="0">
                <a:off x="0" y="0"/>
                <a:ext cx="197865" cy="173782"/>
              </a:xfrm>
              <a:custGeom>
                <a:avLst/>
                <a:gdLst/>
                <a:ahLst/>
                <a:cxnLst/>
                <a:rect r="r" b="b" t="t" l="l"/>
                <a:pathLst>
                  <a:path h="173782" w="197865">
                    <a:moveTo>
                      <a:pt x="0" y="0"/>
                    </a:moveTo>
                    <a:lnTo>
                      <a:pt x="197865" y="0"/>
                    </a:lnTo>
                    <a:lnTo>
                      <a:pt x="197865" y="173782"/>
                    </a:lnTo>
                    <a:lnTo>
                      <a:pt x="0" y="173782"/>
                    </a:lnTo>
                    <a:close/>
                  </a:path>
                </a:pathLst>
              </a:custGeom>
              <a:solidFill>
                <a:srgbClr val="FFFFFF"/>
              </a:solidFill>
            </p:spPr>
          </p:sp>
          <p:sp>
            <p:nvSpPr>
              <p:cNvPr name="TextBox 36" id="36"/>
              <p:cNvSpPr txBox="true"/>
              <p:nvPr/>
            </p:nvSpPr>
            <p:spPr>
              <a:xfrm>
                <a:off x="0" y="-38100"/>
                <a:ext cx="197865" cy="211882"/>
              </a:xfrm>
              <a:prstGeom prst="rect">
                <a:avLst/>
              </a:prstGeom>
            </p:spPr>
            <p:txBody>
              <a:bodyPr anchor="ctr" rtlCol="false" tIns="50800" lIns="50800" bIns="50800" rIns="50800"/>
              <a:lstStyle/>
              <a:p>
                <a:pPr algn="ctr">
                  <a:lnSpc>
                    <a:spcPts val="2659"/>
                  </a:lnSpc>
                  <a:spcBef>
                    <a:spcPct val="0"/>
                  </a:spcBef>
                </a:pPr>
              </a:p>
            </p:txBody>
          </p:sp>
        </p:grpSp>
        <p:sp>
          <p:nvSpPr>
            <p:cNvPr name="Freeform 37" id="37"/>
            <p:cNvSpPr/>
            <p:nvPr/>
          </p:nvSpPr>
          <p:spPr>
            <a:xfrm flipH="false" flipV="false" rot="0">
              <a:off x="211600" y="174394"/>
              <a:ext cx="579517" cy="530982"/>
            </a:xfrm>
            <a:custGeom>
              <a:avLst/>
              <a:gdLst/>
              <a:ahLst/>
              <a:cxnLst/>
              <a:rect r="r" b="b" t="t" l="l"/>
              <a:pathLst>
                <a:path h="530982" w="579517">
                  <a:moveTo>
                    <a:pt x="0" y="0"/>
                  </a:moveTo>
                  <a:lnTo>
                    <a:pt x="579517" y="0"/>
                  </a:lnTo>
                  <a:lnTo>
                    <a:pt x="579517" y="530982"/>
                  </a:lnTo>
                  <a:lnTo>
                    <a:pt x="0" y="530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8" id="38"/>
            <p:cNvSpPr txBox="true"/>
            <p:nvPr/>
          </p:nvSpPr>
          <p:spPr>
            <a:xfrm rot="0">
              <a:off x="1001692" y="32479"/>
              <a:ext cx="2726742" cy="738611"/>
            </a:xfrm>
            <a:prstGeom prst="rect">
              <a:avLst/>
            </a:prstGeom>
          </p:spPr>
          <p:txBody>
            <a:bodyPr anchor="t" rtlCol="false" tIns="0" lIns="0" bIns="0" rIns="0">
              <a:spAutoFit/>
            </a:bodyPr>
            <a:lstStyle/>
            <a:p>
              <a:pPr algn="ctr">
                <a:lnSpc>
                  <a:spcPts val="4641"/>
                </a:lnSpc>
                <a:spcBef>
                  <a:spcPct val="0"/>
                </a:spcBef>
              </a:pPr>
              <a:r>
                <a:rPr lang="en-US" sz="3315">
                  <a:solidFill>
                    <a:srgbClr val="000000"/>
                  </a:solidFill>
                  <a:latin typeface="Public Sans Bold"/>
                </a:rPr>
                <a:t>NEXT</a:t>
              </a:r>
            </a:p>
          </p:txBody>
        </p:sp>
      </p:grpSp>
      <p:sp>
        <p:nvSpPr>
          <p:cNvPr name="TextBox 39" id="39"/>
          <p:cNvSpPr txBox="true"/>
          <p:nvPr/>
        </p:nvSpPr>
        <p:spPr>
          <a:xfrm rot="0">
            <a:off x="1914144" y="4112926"/>
            <a:ext cx="14698837" cy="1793384"/>
          </a:xfrm>
          <a:prstGeom prst="rect">
            <a:avLst/>
          </a:prstGeom>
        </p:spPr>
        <p:txBody>
          <a:bodyPr anchor="t" rtlCol="false" tIns="0" lIns="0" bIns="0" rIns="0">
            <a:spAutoFit/>
          </a:bodyPr>
          <a:lstStyle/>
          <a:p>
            <a:pPr algn="ctr">
              <a:lnSpc>
                <a:spcPts val="14552"/>
              </a:lnSpc>
              <a:spcBef>
                <a:spcPct val="0"/>
              </a:spcBef>
            </a:pPr>
            <a:r>
              <a:rPr lang="en-US" sz="10394">
                <a:solidFill>
                  <a:srgbClr val="FFFFFF"/>
                </a:solidFill>
                <a:latin typeface="Public Sans Bold"/>
              </a:rPr>
              <a:t>Các thành phần chính</a:t>
            </a:r>
          </a:p>
        </p:txBody>
      </p:sp>
      <p:sp>
        <p:nvSpPr>
          <p:cNvPr name="AutoShape 40" id="40"/>
          <p:cNvSpPr/>
          <p:nvPr/>
        </p:nvSpPr>
        <p:spPr>
          <a:xfrm rot="0">
            <a:off x="5484763" y="6036037"/>
            <a:ext cx="7318474" cy="0"/>
          </a:xfrm>
          <a:prstGeom prst="line">
            <a:avLst/>
          </a:prstGeom>
          <a:ln cap="flat" w="47625">
            <a:solidFill>
              <a:srgbClr val="FFD900"/>
            </a:solidFill>
            <a:prstDash val="solid"/>
            <a:headEnd type="none" len="sm" w="sm"/>
            <a:tailEnd type="none" len="sm" w="sm"/>
          </a:ln>
        </p:spPr>
      </p:sp>
      <p:sp>
        <p:nvSpPr>
          <p:cNvPr name="AutoShape 41" id="41"/>
          <p:cNvSpPr/>
          <p:nvPr/>
        </p:nvSpPr>
        <p:spPr>
          <a:xfrm rot="0">
            <a:off x="6633183" y="4203338"/>
            <a:ext cx="5021634" cy="0"/>
          </a:xfrm>
          <a:prstGeom prst="line">
            <a:avLst/>
          </a:prstGeom>
          <a:ln cap="flat" w="47625">
            <a:solidFill>
              <a:srgbClr val="FFD900"/>
            </a:solidFill>
            <a:prstDash val="solid"/>
            <a:headEnd type="none" len="sm" w="sm"/>
            <a:tailEnd type="none" len="sm" w="sm"/>
          </a:ln>
        </p:spPr>
      </p:sp>
      <p:grpSp>
        <p:nvGrpSpPr>
          <p:cNvPr name="Group 42" id="42"/>
          <p:cNvGrpSpPr/>
          <p:nvPr/>
        </p:nvGrpSpPr>
        <p:grpSpPr>
          <a:xfrm rot="0">
            <a:off x="1970111" y="4361640"/>
            <a:ext cx="1042894" cy="1042894"/>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45" id="45"/>
          <p:cNvGrpSpPr/>
          <p:nvPr/>
        </p:nvGrpSpPr>
        <p:grpSpPr>
          <a:xfrm rot="0">
            <a:off x="15274995" y="4882466"/>
            <a:ext cx="1042894" cy="1042894"/>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0F0F">
                <a:alpha val="53725"/>
              </a:srgbClr>
            </a:solidFill>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5" id="15"/>
          <p:cNvGrpSpPr/>
          <p:nvPr/>
        </p:nvGrpSpPr>
        <p:grpSpPr>
          <a:xfrm rot="0">
            <a:off x="6113221" y="9081961"/>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6759722" y="9081961"/>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7406223" y="9081961"/>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8052725" y="9081961"/>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sp>
        <p:nvSpPr>
          <p:cNvPr name="Freeform 23" id="23"/>
          <p:cNvSpPr/>
          <p:nvPr/>
        </p:nvSpPr>
        <p:spPr>
          <a:xfrm flipH="false" flipV="false" rot="-5397101">
            <a:off x="717619" y="2472609"/>
            <a:ext cx="1720363" cy="1488896"/>
          </a:xfrm>
          <a:custGeom>
            <a:avLst/>
            <a:gdLst/>
            <a:ahLst/>
            <a:cxnLst/>
            <a:rect r="r" b="b" t="t" l="l"/>
            <a:pathLst>
              <a:path h="1488896" w="1720363">
                <a:moveTo>
                  <a:pt x="0" y="0"/>
                </a:moveTo>
                <a:lnTo>
                  <a:pt x="1720364" y="0"/>
                </a:lnTo>
                <a:lnTo>
                  <a:pt x="1720364" y="1488897"/>
                </a:lnTo>
                <a:lnTo>
                  <a:pt x="0" y="1488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936030" y="2476160"/>
            <a:ext cx="1283541" cy="1481795"/>
            <a:chOff x="0" y="0"/>
            <a:chExt cx="1595120" cy="1841500"/>
          </a:xfrm>
        </p:grpSpPr>
        <p:sp>
          <p:nvSpPr>
            <p:cNvPr name="Freeform 25" id="2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6" id="26"/>
          <p:cNvGrpSpPr/>
          <p:nvPr/>
        </p:nvGrpSpPr>
        <p:grpSpPr>
          <a:xfrm rot="0">
            <a:off x="11308760" y="3818805"/>
            <a:ext cx="6198190" cy="3816640"/>
            <a:chOff x="0" y="0"/>
            <a:chExt cx="1632445" cy="1005206"/>
          </a:xfrm>
        </p:grpSpPr>
        <p:sp>
          <p:nvSpPr>
            <p:cNvPr name="Freeform 27" id="27"/>
            <p:cNvSpPr/>
            <p:nvPr/>
          </p:nvSpPr>
          <p:spPr>
            <a:xfrm flipH="false" flipV="false" rot="0">
              <a:off x="0" y="0"/>
              <a:ext cx="1632445" cy="1005206"/>
            </a:xfrm>
            <a:custGeom>
              <a:avLst/>
              <a:gdLst/>
              <a:ahLst/>
              <a:cxnLst/>
              <a:rect r="r" b="b" t="t" l="l"/>
              <a:pathLst>
                <a:path h="1005206" w="1632445">
                  <a:moveTo>
                    <a:pt x="0" y="0"/>
                  </a:moveTo>
                  <a:lnTo>
                    <a:pt x="1632445" y="0"/>
                  </a:lnTo>
                  <a:lnTo>
                    <a:pt x="1632445" y="1005206"/>
                  </a:lnTo>
                  <a:lnTo>
                    <a:pt x="0" y="1005206"/>
                  </a:lnTo>
                  <a:close/>
                </a:path>
              </a:pathLst>
            </a:custGeom>
            <a:solidFill>
              <a:srgbClr val="FFD900"/>
            </a:solidFill>
          </p:spPr>
        </p:sp>
        <p:sp>
          <p:nvSpPr>
            <p:cNvPr name="TextBox 28" id="28"/>
            <p:cNvSpPr txBox="true"/>
            <p:nvPr/>
          </p:nvSpPr>
          <p:spPr>
            <a:xfrm>
              <a:off x="0" y="-38100"/>
              <a:ext cx="1632445" cy="1043306"/>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1308760" y="7874886"/>
            <a:ext cx="6198190" cy="489081"/>
            <a:chOff x="0" y="0"/>
            <a:chExt cx="1632445" cy="128811"/>
          </a:xfrm>
        </p:grpSpPr>
        <p:sp>
          <p:nvSpPr>
            <p:cNvPr name="Freeform 30" id="30"/>
            <p:cNvSpPr/>
            <p:nvPr/>
          </p:nvSpPr>
          <p:spPr>
            <a:xfrm flipH="false" flipV="false" rot="0">
              <a:off x="0" y="0"/>
              <a:ext cx="1632445" cy="128811"/>
            </a:xfrm>
            <a:custGeom>
              <a:avLst/>
              <a:gdLst/>
              <a:ahLst/>
              <a:cxnLst/>
              <a:rect r="r" b="b" t="t" l="l"/>
              <a:pathLst>
                <a:path h="128811" w="1632445">
                  <a:moveTo>
                    <a:pt x="0" y="0"/>
                  </a:moveTo>
                  <a:lnTo>
                    <a:pt x="1632445" y="0"/>
                  </a:lnTo>
                  <a:lnTo>
                    <a:pt x="1632445" y="128811"/>
                  </a:lnTo>
                  <a:lnTo>
                    <a:pt x="0" y="128811"/>
                  </a:lnTo>
                  <a:close/>
                </a:path>
              </a:pathLst>
            </a:custGeom>
            <a:solidFill>
              <a:srgbClr val="FFFFFF"/>
            </a:solidFill>
          </p:spPr>
        </p:sp>
        <p:sp>
          <p:nvSpPr>
            <p:cNvPr name="TextBox 31" id="31"/>
            <p:cNvSpPr txBox="true"/>
            <p:nvPr/>
          </p:nvSpPr>
          <p:spPr>
            <a:xfrm>
              <a:off x="0" y="-38100"/>
              <a:ext cx="1632445" cy="166911"/>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11784660" y="1923033"/>
            <a:ext cx="5246391" cy="5246370"/>
            <a:chOff x="0" y="0"/>
            <a:chExt cx="6350025" cy="6350000"/>
          </a:xfrm>
        </p:grpSpPr>
        <p:sp>
          <p:nvSpPr>
            <p:cNvPr name="Freeform 33" id="3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11409" r="0" b="-11409"/>
              </a:stretch>
            </a:blipFill>
          </p:spPr>
        </p:sp>
      </p:grpSp>
      <p:sp>
        <p:nvSpPr>
          <p:cNvPr name="TextBox 34" id="34"/>
          <p:cNvSpPr txBox="true"/>
          <p:nvPr/>
        </p:nvSpPr>
        <p:spPr>
          <a:xfrm rot="0">
            <a:off x="2676099" y="2526177"/>
            <a:ext cx="9278512" cy="1229360"/>
          </a:xfrm>
          <a:prstGeom prst="rect">
            <a:avLst/>
          </a:prstGeom>
        </p:spPr>
        <p:txBody>
          <a:bodyPr anchor="t" rtlCol="false" tIns="0" lIns="0" bIns="0" rIns="0">
            <a:spAutoFit/>
          </a:bodyPr>
          <a:lstStyle/>
          <a:p>
            <a:pPr>
              <a:lnSpc>
                <a:spcPts val="9939"/>
              </a:lnSpc>
              <a:spcBef>
                <a:spcPct val="0"/>
              </a:spcBef>
            </a:pPr>
            <a:r>
              <a:rPr lang="en-US" sz="7099">
                <a:solidFill>
                  <a:srgbClr val="FFD900"/>
                </a:solidFill>
                <a:latin typeface="Public Sans Bold"/>
              </a:rPr>
              <a:t>Trạng thái (State)</a:t>
            </a:r>
          </a:p>
        </p:txBody>
      </p:sp>
      <p:sp>
        <p:nvSpPr>
          <p:cNvPr name="TextBox 35" id="35"/>
          <p:cNvSpPr txBox="true"/>
          <p:nvPr/>
        </p:nvSpPr>
        <p:spPr>
          <a:xfrm rot="0">
            <a:off x="2000884" y="208476"/>
            <a:ext cx="55990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5</a:t>
            </a:r>
          </a:p>
        </p:txBody>
      </p:sp>
      <p:sp>
        <p:nvSpPr>
          <p:cNvPr name="TextBox 36" id="36"/>
          <p:cNvSpPr txBox="true"/>
          <p:nvPr/>
        </p:nvSpPr>
        <p:spPr>
          <a:xfrm rot="0">
            <a:off x="973666" y="2641500"/>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1</a:t>
            </a:r>
          </a:p>
        </p:txBody>
      </p:sp>
      <p:sp>
        <p:nvSpPr>
          <p:cNvPr name="TextBox 37" id="37"/>
          <p:cNvSpPr txBox="true"/>
          <p:nvPr/>
        </p:nvSpPr>
        <p:spPr>
          <a:xfrm rot="0">
            <a:off x="973666" y="4741161"/>
            <a:ext cx="9387136" cy="3133725"/>
          </a:xfrm>
          <a:prstGeom prst="rect">
            <a:avLst/>
          </a:prstGeom>
        </p:spPr>
        <p:txBody>
          <a:bodyPr anchor="t" rtlCol="false" tIns="0" lIns="0" bIns="0" rIns="0">
            <a:spAutoFit/>
          </a:bodyPr>
          <a:lstStyle/>
          <a:p>
            <a:pPr algn="just">
              <a:lnSpc>
                <a:spcPts val="6299"/>
              </a:lnSpc>
            </a:pPr>
            <a:r>
              <a:rPr lang="en-US" sz="4499">
                <a:solidFill>
                  <a:srgbClr val="FFFFFF"/>
                </a:solidFill>
                <a:latin typeface="Public Sans"/>
              </a:rPr>
              <a:t>+ Trạng thái bắt đầu</a:t>
            </a:r>
          </a:p>
          <a:p>
            <a:pPr algn="just">
              <a:lnSpc>
                <a:spcPts val="6299"/>
              </a:lnSpc>
            </a:pPr>
          </a:p>
          <a:p>
            <a:pPr algn="just" marL="971547" indent="-485773" lvl="1">
              <a:lnSpc>
                <a:spcPts val="6299"/>
              </a:lnSpc>
              <a:buFont typeface="Arial"/>
              <a:buChar char="•"/>
            </a:pPr>
            <a:r>
              <a:rPr lang="en-US" sz="4499">
                <a:solidFill>
                  <a:srgbClr val="FFFFFF"/>
                </a:solidFill>
                <a:latin typeface="Public Sans"/>
              </a:rPr>
              <a:t>Là khởi đầu của sơ đồ</a:t>
            </a:r>
          </a:p>
          <a:p>
            <a:pPr algn="just">
              <a:lnSpc>
                <a:spcPts val="62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5" id="15"/>
          <p:cNvGrpSpPr/>
          <p:nvPr/>
        </p:nvGrpSpPr>
        <p:grpSpPr>
          <a:xfrm rot="0">
            <a:off x="6113221" y="9081961"/>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6759722" y="9081961"/>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7406223" y="9081961"/>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8052725" y="9081961"/>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sp>
        <p:nvSpPr>
          <p:cNvPr name="Freeform 23" id="23"/>
          <p:cNvSpPr/>
          <p:nvPr/>
        </p:nvSpPr>
        <p:spPr>
          <a:xfrm flipH="false" flipV="false" rot="-5397101">
            <a:off x="717619" y="2472609"/>
            <a:ext cx="1720363" cy="1488896"/>
          </a:xfrm>
          <a:custGeom>
            <a:avLst/>
            <a:gdLst/>
            <a:ahLst/>
            <a:cxnLst/>
            <a:rect r="r" b="b" t="t" l="l"/>
            <a:pathLst>
              <a:path h="1488896" w="1720363">
                <a:moveTo>
                  <a:pt x="0" y="0"/>
                </a:moveTo>
                <a:lnTo>
                  <a:pt x="1720364" y="0"/>
                </a:lnTo>
                <a:lnTo>
                  <a:pt x="1720364" y="1488897"/>
                </a:lnTo>
                <a:lnTo>
                  <a:pt x="0" y="1488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936030" y="2476160"/>
            <a:ext cx="1283541" cy="1481795"/>
            <a:chOff x="0" y="0"/>
            <a:chExt cx="1595120" cy="1841500"/>
          </a:xfrm>
        </p:grpSpPr>
        <p:sp>
          <p:nvSpPr>
            <p:cNvPr name="Freeform 25" id="2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6" id="26"/>
          <p:cNvGrpSpPr/>
          <p:nvPr/>
        </p:nvGrpSpPr>
        <p:grpSpPr>
          <a:xfrm rot="0">
            <a:off x="11308760" y="3818805"/>
            <a:ext cx="6198190" cy="3816640"/>
            <a:chOff x="0" y="0"/>
            <a:chExt cx="1632445" cy="1005206"/>
          </a:xfrm>
        </p:grpSpPr>
        <p:sp>
          <p:nvSpPr>
            <p:cNvPr name="Freeform 27" id="27"/>
            <p:cNvSpPr/>
            <p:nvPr/>
          </p:nvSpPr>
          <p:spPr>
            <a:xfrm flipH="false" flipV="false" rot="0">
              <a:off x="0" y="0"/>
              <a:ext cx="1632445" cy="1005206"/>
            </a:xfrm>
            <a:custGeom>
              <a:avLst/>
              <a:gdLst/>
              <a:ahLst/>
              <a:cxnLst/>
              <a:rect r="r" b="b" t="t" l="l"/>
              <a:pathLst>
                <a:path h="1005206" w="1632445">
                  <a:moveTo>
                    <a:pt x="0" y="0"/>
                  </a:moveTo>
                  <a:lnTo>
                    <a:pt x="1632445" y="0"/>
                  </a:lnTo>
                  <a:lnTo>
                    <a:pt x="1632445" y="1005206"/>
                  </a:lnTo>
                  <a:lnTo>
                    <a:pt x="0" y="1005206"/>
                  </a:lnTo>
                  <a:close/>
                </a:path>
              </a:pathLst>
            </a:custGeom>
            <a:solidFill>
              <a:srgbClr val="FFD900"/>
            </a:solidFill>
          </p:spPr>
        </p:sp>
        <p:sp>
          <p:nvSpPr>
            <p:cNvPr name="TextBox 28" id="28"/>
            <p:cNvSpPr txBox="true"/>
            <p:nvPr/>
          </p:nvSpPr>
          <p:spPr>
            <a:xfrm>
              <a:off x="0" y="-38100"/>
              <a:ext cx="1632445" cy="1043306"/>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1308760" y="7874886"/>
            <a:ext cx="6198190" cy="489081"/>
            <a:chOff x="0" y="0"/>
            <a:chExt cx="1632445" cy="128811"/>
          </a:xfrm>
        </p:grpSpPr>
        <p:sp>
          <p:nvSpPr>
            <p:cNvPr name="Freeform 30" id="30"/>
            <p:cNvSpPr/>
            <p:nvPr/>
          </p:nvSpPr>
          <p:spPr>
            <a:xfrm flipH="false" flipV="false" rot="0">
              <a:off x="0" y="0"/>
              <a:ext cx="1632445" cy="128811"/>
            </a:xfrm>
            <a:custGeom>
              <a:avLst/>
              <a:gdLst/>
              <a:ahLst/>
              <a:cxnLst/>
              <a:rect r="r" b="b" t="t" l="l"/>
              <a:pathLst>
                <a:path h="128811" w="1632445">
                  <a:moveTo>
                    <a:pt x="0" y="0"/>
                  </a:moveTo>
                  <a:lnTo>
                    <a:pt x="1632445" y="0"/>
                  </a:lnTo>
                  <a:lnTo>
                    <a:pt x="1632445" y="128811"/>
                  </a:lnTo>
                  <a:lnTo>
                    <a:pt x="0" y="128811"/>
                  </a:lnTo>
                  <a:close/>
                </a:path>
              </a:pathLst>
            </a:custGeom>
            <a:solidFill>
              <a:srgbClr val="FFFFFF"/>
            </a:solidFill>
          </p:spPr>
        </p:sp>
        <p:sp>
          <p:nvSpPr>
            <p:cNvPr name="TextBox 31" id="31"/>
            <p:cNvSpPr txBox="true"/>
            <p:nvPr/>
          </p:nvSpPr>
          <p:spPr>
            <a:xfrm>
              <a:off x="0" y="-38100"/>
              <a:ext cx="1632445" cy="166911"/>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11784660" y="1923033"/>
            <a:ext cx="5246391" cy="5246370"/>
            <a:chOff x="0" y="0"/>
            <a:chExt cx="6350025" cy="6350000"/>
          </a:xfrm>
        </p:grpSpPr>
        <p:sp>
          <p:nvSpPr>
            <p:cNvPr name="Freeform 33" id="3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7017" r="0" b="-7017"/>
              </a:stretch>
            </a:blipFill>
          </p:spPr>
        </p:sp>
      </p:grpSp>
      <p:sp>
        <p:nvSpPr>
          <p:cNvPr name="TextBox 34" id="34"/>
          <p:cNvSpPr txBox="true"/>
          <p:nvPr/>
        </p:nvSpPr>
        <p:spPr>
          <a:xfrm rot="0">
            <a:off x="2676099" y="2526177"/>
            <a:ext cx="9278512" cy="1229360"/>
          </a:xfrm>
          <a:prstGeom prst="rect">
            <a:avLst/>
          </a:prstGeom>
        </p:spPr>
        <p:txBody>
          <a:bodyPr anchor="t" rtlCol="false" tIns="0" lIns="0" bIns="0" rIns="0">
            <a:spAutoFit/>
          </a:bodyPr>
          <a:lstStyle/>
          <a:p>
            <a:pPr>
              <a:lnSpc>
                <a:spcPts val="9939"/>
              </a:lnSpc>
              <a:spcBef>
                <a:spcPct val="0"/>
              </a:spcBef>
            </a:pPr>
            <a:r>
              <a:rPr lang="en-US" sz="7099">
                <a:solidFill>
                  <a:srgbClr val="FFD900"/>
                </a:solidFill>
                <a:latin typeface="Public Sans Bold"/>
              </a:rPr>
              <a:t>Trạng thái (State)</a:t>
            </a:r>
          </a:p>
        </p:txBody>
      </p:sp>
      <p:sp>
        <p:nvSpPr>
          <p:cNvPr name="TextBox 35" id="35"/>
          <p:cNvSpPr txBox="true"/>
          <p:nvPr/>
        </p:nvSpPr>
        <p:spPr>
          <a:xfrm rot="0">
            <a:off x="2000884" y="208476"/>
            <a:ext cx="559900" cy="863316"/>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6</a:t>
            </a:r>
          </a:p>
        </p:txBody>
      </p:sp>
      <p:sp>
        <p:nvSpPr>
          <p:cNvPr name="TextBox 36" id="36"/>
          <p:cNvSpPr txBox="true"/>
          <p:nvPr/>
        </p:nvSpPr>
        <p:spPr>
          <a:xfrm rot="0">
            <a:off x="973666" y="2641500"/>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1</a:t>
            </a:r>
          </a:p>
        </p:txBody>
      </p:sp>
      <p:sp>
        <p:nvSpPr>
          <p:cNvPr name="TextBox 37" id="37"/>
          <p:cNvSpPr txBox="true"/>
          <p:nvPr/>
        </p:nvSpPr>
        <p:spPr>
          <a:xfrm rot="0">
            <a:off x="973666" y="4741161"/>
            <a:ext cx="9387136" cy="3133725"/>
          </a:xfrm>
          <a:prstGeom prst="rect">
            <a:avLst/>
          </a:prstGeom>
        </p:spPr>
        <p:txBody>
          <a:bodyPr anchor="t" rtlCol="false" tIns="0" lIns="0" bIns="0" rIns="0">
            <a:spAutoFit/>
          </a:bodyPr>
          <a:lstStyle/>
          <a:p>
            <a:pPr algn="just">
              <a:lnSpc>
                <a:spcPts val="6299"/>
              </a:lnSpc>
            </a:pPr>
            <a:r>
              <a:rPr lang="en-US" sz="4499">
                <a:solidFill>
                  <a:srgbClr val="FFFFFF"/>
                </a:solidFill>
                <a:latin typeface="Public Sans"/>
              </a:rPr>
              <a:t>+ Trạng thái kết thúc </a:t>
            </a:r>
          </a:p>
          <a:p>
            <a:pPr algn="just">
              <a:lnSpc>
                <a:spcPts val="6299"/>
              </a:lnSpc>
            </a:pPr>
          </a:p>
          <a:p>
            <a:pPr algn="just" marL="971547" indent="-485773" lvl="1">
              <a:lnSpc>
                <a:spcPts val="6299"/>
              </a:lnSpc>
              <a:buFont typeface="Arial"/>
              <a:buChar char="•"/>
            </a:pPr>
            <a:r>
              <a:rPr lang="en-US" sz="4499">
                <a:solidFill>
                  <a:srgbClr val="FFFFFF"/>
                </a:solidFill>
                <a:latin typeface="Public Sans"/>
              </a:rPr>
              <a:t>Là kết thúc của sơ đồ</a:t>
            </a:r>
          </a:p>
          <a:p>
            <a:pPr algn="just">
              <a:lnSpc>
                <a:spcPts val="62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3607" y="368872"/>
            <a:ext cx="2370497" cy="659828"/>
            <a:chOff x="0" y="0"/>
            <a:chExt cx="624328" cy="173782"/>
          </a:xfrm>
        </p:grpSpPr>
        <p:sp>
          <p:nvSpPr>
            <p:cNvPr name="Freeform 3" id="3"/>
            <p:cNvSpPr/>
            <p:nvPr/>
          </p:nvSpPr>
          <p:spPr>
            <a:xfrm flipH="false" flipV="false" rot="0">
              <a:off x="0" y="0"/>
              <a:ext cx="624329" cy="173782"/>
            </a:xfrm>
            <a:custGeom>
              <a:avLst/>
              <a:gdLst/>
              <a:ahLst/>
              <a:cxnLst/>
              <a:rect r="r" b="b" t="t" l="l"/>
              <a:pathLst>
                <a:path h="173782" w="624329">
                  <a:moveTo>
                    <a:pt x="0" y="0"/>
                  </a:moveTo>
                  <a:lnTo>
                    <a:pt x="624329" y="0"/>
                  </a:lnTo>
                  <a:lnTo>
                    <a:pt x="624329" y="173782"/>
                  </a:lnTo>
                  <a:lnTo>
                    <a:pt x="0" y="173782"/>
                  </a:lnTo>
                  <a:close/>
                </a:path>
              </a:pathLst>
            </a:custGeom>
            <a:solidFill>
              <a:srgbClr val="FFD900"/>
            </a:solidFill>
          </p:spPr>
        </p:sp>
        <p:sp>
          <p:nvSpPr>
            <p:cNvPr name="TextBox 4" id="4"/>
            <p:cNvSpPr txBox="true"/>
            <p:nvPr/>
          </p:nvSpPr>
          <p:spPr>
            <a:xfrm>
              <a:off x="0" y="-38100"/>
              <a:ext cx="624328" cy="21188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914144" y="284471"/>
            <a:ext cx="828630" cy="828630"/>
            <a:chOff x="0" y="0"/>
            <a:chExt cx="6238240" cy="6238240"/>
          </a:xfrm>
        </p:grpSpPr>
        <p:sp>
          <p:nvSpPr>
            <p:cNvPr name="Freeform 6" id="6"/>
            <p:cNvSpPr/>
            <p:nvPr/>
          </p:nvSpPr>
          <p:spPr>
            <a:xfrm flipH="false" flipV="false" rot="0">
              <a:off x="0" y="0"/>
              <a:ext cx="6238240" cy="6238240"/>
            </a:xfrm>
            <a:custGeom>
              <a:avLst/>
              <a:gdLst/>
              <a:ahLst/>
              <a:cxnLst/>
              <a:rect r="r" b="b" t="t" l="l"/>
              <a:pathLst>
                <a:path h="6238240" w="6238240">
                  <a:moveTo>
                    <a:pt x="3119120" y="0"/>
                  </a:moveTo>
                  <a:lnTo>
                    <a:pt x="0" y="0"/>
                  </a:lnTo>
                  <a:lnTo>
                    <a:pt x="0" y="4787900"/>
                  </a:lnTo>
                  <a:lnTo>
                    <a:pt x="3119120" y="6238240"/>
                  </a:lnTo>
                  <a:lnTo>
                    <a:pt x="6238240" y="4787900"/>
                  </a:lnTo>
                  <a:lnTo>
                    <a:pt x="6238240" y="0"/>
                  </a:lnTo>
                  <a:lnTo>
                    <a:pt x="3119120" y="0"/>
                  </a:lnTo>
                  <a:close/>
                </a:path>
              </a:pathLst>
            </a:custGeom>
            <a:solidFill>
              <a:srgbClr val="FFD900"/>
            </a:solidFill>
          </p:spPr>
        </p:sp>
      </p:grpSp>
      <p:grpSp>
        <p:nvGrpSpPr>
          <p:cNvPr name="Group 7" id="7"/>
          <p:cNvGrpSpPr/>
          <p:nvPr/>
        </p:nvGrpSpPr>
        <p:grpSpPr>
          <a:xfrm rot="0">
            <a:off x="8806187" y="668487"/>
            <a:ext cx="464765" cy="536551"/>
            <a:chOff x="0" y="0"/>
            <a:chExt cx="1595120" cy="1841500"/>
          </a:xfrm>
        </p:grpSpPr>
        <p:sp>
          <p:nvSpPr>
            <p:cNvPr name="Freeform 8" id="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9" id="9"/>
          <p:cNvGrpSpPr/>
          <p:nvPr/>
        </p:nvGrpSpPr>
        <p:grpSpPr>
          <a:xfrm rot="0">
            <a:off x="9452689" y="668487"/>
            <a:ext cx="464765" cy="536551"/>
            <a:chOff x="0" y="0"/>
            <a:chExt cx="1595120" cy="1841500"/>
          </a:xfrm>
        </p:grpSpPr>
        <p:sp>
          <p:nvSpPr>
            <p:cNvPr name="Freeform 10" id="1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1" id="11"/>
          <p:cNvGrpSpPr/>
          <p:nvPr/>
        </p:nvGrpSpPr>
        <p:grpSpPr>
          <a:xfrm rot="0">
            <a:off x="10099190" y="668487"/>
            <a:ext cx="464765" cy="536551"/>
            <a:chOff x="0" y="0"/>
            <a:chExt cx="1595120" cy="1841500"/>
          </a:xfrm>
        </p:grpSpPr>
        <p:sp>
          <p:nvSpPr>
            <p:cNvPr name="Freeform 12" id="1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3" id="13"/>
          <p:cNvGrpSpPr/>
          <p:nvPr/>
        </p:nvGrpSpPr>
        <p:grpSpPr>
          <a:xfrm rot="0">
            <a:off x="10745692" y="668487"/>
            <a:ext cx="464765" cy="536551"/>
            <a:chOff x="0" y="0"/>
            <a:chExt cx="1595120" cy="1841500"/>
          </a:xfrm>
        </p:grpSpPr>
        <p:sp>
          <p:nvSpPr>
            <p:cNvPr name="Freeform 14" id="14"/>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5" id="15"/>
          <p:cNvGrpSpPr/>
          <p:nvPr/>
        </p:nvGrpSpPr>
        <p:grpSpPr>
          <a:xfrm rot="0">
            <a:off x="6113221" y="9081961"/>
            <a:ext cx="464765" cy="536551"/>
            <a:chOff x="0" y="0"/>
            <a:chExt cx="1595120" cy="1841500"/>
          </a:xfrm>
        </p:grpSpPr>
        <p:sp>
          <p:nvSpPr>
            <p:cNvPr name="Freeform 16" id="16"/>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17" id="17"/>
          <p:cNvGrpSpPr/>
          <p:nvPr/>
        </p:nvGrpSpPr>
        <p:grpSpPr>
          <a:xfrm rot="0">
            <a:off x="6759722" y="9081961"/>
            <a:ext cx="464765" cy="536551"/>
            <a:chOff x="0" y="0"/>
            <a:chExt cx="1595120" cy="1841500"/>
          </a:xfrm>
        </p:grpSpPr>
        <p:sp>
          <p:nvSpPr>
            <p:cNvPr name="Freeform 18" id="18"/>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grpSp>
        <p:nvGrpSpPr>
          <p:cNvPr name="Group 19" id="19"/>
          <p:cNvGrpSpPr/>
          <p:nvPr/>
        </p:nvGrpSpPr>
        <p:grpSpPr>
          <a:xfrm rot="0">
            <a:off x="7406223" y="9081961"/>
            <a:ext cx="464765" cy="536551"/>
            <a:chOff x="0" y="0"/>
            <a:chExt cx="1595120" cy="1841500"/>
          </a:xfrm>
        </p:grpSpPr>
        <p:sp>
          <p:nvSpPr>
            <p:cNvPr name="Freeform 20" id="20"/>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1" id="21"/>
          <p:cNvGrpSpPr/>
          <p:nvPr/>
        </p:nvGrpSpPr>
        <p:grpSpPr>
          <a:xfrm rot="0">
            <a:off x="8052725" y="9081961"/>
            <a:ext cx="464765" cy="536551"/>
            <a:chOff x="0" y="0"/>
            <a:chExt cx="1595120" cy="1841500"/>
          </a:xfrm>
        </p:grpSpPr>
        <p:sp>
          <p:nvSpPr>
            <p:cNvPr name="Freeform 22" id="22"/>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FFFF"/>
            </a:solidFill>
          </p:spPr>
        </p:sp>
      </p:grpSp>
      <p:sp>
        <p:nvSpPr>
          <p:cNvPr name="Freeform 23" id="23"/>
          <p:cNvSpPr/>
          <p:nvPr/>
        </p:nvSpPr>
        <p:spPr>
          <a:xfrm flipH="false" flipV="false" rot="-5397101">
            <a:off x="717619" y="2472609"/>
            <a:ext cx="1720363" cy="1488896"/>
          </a:xfrm>
          <a:custGeom>
            <a:avLst/>
            <a:gdLst/>
            <a:ahLst/>
            <a:cxnLst/>
            <a:rect r="r" b="b" t="t" l="l"/>
            <a:pathLst>
              <a:path h="1488896" w="1720363">
                <a:moveTo>
                  <a:pt x="0" y="0"/>
                </a:moveTo>
                <a:lnTo>
                  <a:pt x="1720364" y="0"/>
                </a:lnTo>
                <a:lnTo>
                  <a:pt x="1720364" y="1488897"/>
                </a:lnTo>
                <a:lnTo>
                  <a:pt x="0" y="1488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936030" y="2476160"/>
            <a:ext cx="1283541" cy="1481795"/>
            <a:chOff x="0" y="0"/>
            <a:chExt cx="1595120" cy="1841500"/>
          </a:xfrm>
        </p:grpSpPr>
        <p:sp>
          <p:nvSpPr>
            <p:cNvPr name="Freeform 25" id="25"/>
            <p:cNvSpPr/>
            <p:nvPr/>
          </p:nvSpPr>
          <p:spPr>
            <a:xfrm flipH="false" flipV="false" rot="0">
              <a:off x="0" y="0"/>
              <a:ext cx="1595120" cy="1841500"/>
            </a:xfrm>
            <a:custGeom>
              <a:avLst/>
              <a:gdLst/>
              <a:ahLst/>
              <a:cxnLst/>
              <a:rect r="r" b="b" t="t" l="l"/>
              <a:pathLst>
                <a:path h="1841500" w="1595120">
                  <a:moveTo>
                    <a:pt x="0" y="459740"/>
                  </a:moveTo>
                  <a:lnTo>
                    <a:pt x="0" y="1380490"/>
                  </a:lnTo>
                  <a:lnTo>
                    <a:pt x="797560" y="1841500"/>
                  </a:lnTo>
                  <a:lnTo>
                    <a:pt x="1595120" y="1380490"/>
                  </a:lnTo>
                  <a:lnTo>
                    <a:pt x="1595120" y="459740"/>
                  </a:lnTo>
                  <a:lnTo>
                    <a:pt x="797560" y="0"/>
                  </a:lnTo>
                  <a:close/>
                </a:path>
              </a:pathLst>
            </a:custGeom>
            <a:solidFill>
              <a:srgbClr val="FFD900"/>
            </a:solidFill>
          </p:spPr>
        </p:sp>
      </p:grpSp>
      <p:grpSp>
        <p:nvGrpSpPr>
          <p:cNvPr name="Group 26" id="26"/>
          <p:cNvGrpSpPr/>
          <p:nvPr/>
        </p:nvGrpSpPr>
        <p:grpSpPr>
          <a:xfrm rot="0">
            <a:off x="11308760" y="3818805"/>
            <a:ext cx="6198190" cy="3816640"/>
            <a:chOff x="0" y="0"/>
            <a:chExt cx="1632445" cy="1005206"/>
          </a:xfrm>
        </p:grpSpPr>
        <p:sp>
          <p:nvSpPr>
            <p:cNvPr name="Freeform 27" id="27"/>
            <p:cNvSpPr/>
            <p:nvPr/>
          </p:nvSpPr>
          <p:spPr>
            <a:xfrm flipH="false" flipV="false" rot="0">
              <a:off x="0" y="0"/>
              <a:ext cx="1632445" cy="1005206"/>
            </a:xfrm>
            <a:custGeom>
              <a:avLst/>
              <a:gdLst/>
              <a:ahLst/>
              <a:cxnLst/>
              <a:rect r="r" b="b" t="t" l="l"/>
              <a:pathLst>
                <a:path h="1005206" w="1632445">
                  <a:moveTo>
                    <a:pt x="0" y="0"/>
                  </a:moveTo>
                  <a:lnTo>
                    <a:pt x="1632445" y="0"/>
                  </a:lnTo>
                  <a:lnTo>
                    <a:pt x="1632445" y="1005206"/>
                  </a:lnTo>
                  <a:lnTo>
                    <a:pt x="0" y="1005206"/>
                  </a:lnTo>
                  <a:close/>
                </a:path>
              </a:pathLst>
            </a:custGeom>
            <a:solidFill>
              <a:srgbClr val="FFD900"/>
            </a:solidFill>
          </p:spPr>
        </p:sp>
        <p:sp>
          <p:nvSpPr>
            <p:cNvPr name="TextBox 28" id="28"/>
            <p:cNvSpPr txBox="true"/>
            <p:nvPr/>
          </p:nvSpPr>
          <p:spPr>
            <a:xfrm>
              <a:off x="0" y="-38100"/>
              <a:ext cx="1632445" cy="1043306"/>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1308760" y="7874886"/>
            <a:ext cx="6198190" cy="489081"/>
            <a:chOff x="0" y="0"/>
            <a:chExt cx="1632445" cy="128811"/>
          </a:xfrm>
        </p:grpSpPr>
        <p:sp>
          <p:nvSpPr>
            <p:cNvPr name="Freeform 30" id="30"/>
            <p:cNvSpPr/>
            <p:nvPr/>
          </p:nvSpPr>
          <p:spPr>
            <a:xfrm flipH="false" flipV="false" rot="0">
              <a:off x="0" y="0"/>
              <a:ext cx="1632445" cy="128811"/>
            </a:xfrm>
            <a:custGeom>
              <a:avLst/>
              <a:gdLst/>
              <a:ahLst/>
              <a:cxnLst/>
              <a:rect r="r" b="b" t="t" l="l"/>
              <a:pathLst>
                <a:path h="128811" w="1632445">
                  <a:moveTo>
                    <a:pt x="0" y="0"/>
                  </a:moveTo>
                  <a:lnTo>
                    <a:pt x="1632445" y="0"/>
                  </a:lnTo>
                  <a:lnTo>
                    <a:pt x="1632445" y="128811"/>
                  </a:lnTo>
                  <a:lnTo>
                    <a:pt x="0" y="128811"/>
                  </a:lnTo>
                  <a:close/>
                </a:path>
              </a:pathLst>
            </a:custGeom>
            <a:solidFill>
              <a:srgbClr val="FFFFFF"/>
            </a:solidFill>
          </p:spPr>
        </p:sp>
        <p:sp>
          <p:nvSpPr>
            <p:cNvPr name="TextBox 31" id="31"/>
            <p:cNvSpPr txBox="true"/>
            <p:nvPr/>
          </p:nvSpPr>
          <p:spPr>
            <a:xfrm>
              <a:off x="0" y="-38100"/>
              <a:ext cx="1632445" cy="166911"/>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11784660" y="1923033"/>
            <a:ext cx="5246391" cy="5246370"/>
            <a:chOff x="0" y="0"/>
            <a:chExt cx="6350025" cy="6350000"/>
          </a:xfrm>
        </p:grpSpPr>
        <p:sp>
          <p:nvSpPr>
            <p:cNvPr name="Freeform 33" id="3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4362" t="0" r="-4362" b="0"/>
              </a:stretch>
            </a:blipFill>
          </p:spPr>
        </p:sp>
      </p:grpSp>
      <p:sp>
        <p:nvSpPr>
          <p:cNvPr name="TextBox 34" id="34"/>
          <p:cNvSpPr txBox="true"/>
          <p:nvPr/>
        </p:nvSpPr>
        <p:spPr>
          <a:xfrm rot="0">
            <a:off x="2676099" y="2526177"/>
            <a:ext cx="9278512" cy="1229360"/>
          </a:xfrm>
          <a:prstGeom prst="rect">
            <a:avLst/>
          </a:prstGeom>
        </p:spPr>
        <p:txBody>
          <a:bodyPr anchor="t" rtlCol="false" tIns="0" lIns="0" bIns="0" rIns="0">
            <a:spAutoFit/>
          </a:bodyPr>
          <a:lstStyle/>
          <a:p>
            <a:pPr>
              <a:lnSpc>
                <a:spcPts val="9939"/>
              </a:lnSpc>
              <a:spcBef>
                <a:spcPct val="0"/>
              </a:spcBef>
            </a:pPr>
            <a:r>
              <a:rPr lang="en-US" sz="7099">
                <a:solidFill>
                  <a:srgbClr val="FFD900"/>
                </a:solidFill>
                <a:latin typeface="Public Sans Bold"/>
              </a:rPr>
              <a:t>Trạng thái (State)</a:t>
            </a:r>
          </a:p>
        </p:txBody>
      </p:sp>
      <p:sp>
        <p:nvSpPr>
          <p:cNvPr name="TextBox 35" id="35"/>
          <p:cNvSpPr txBox="true"/>
          <p:nvPr/>
        </p:nvSpPr>
        <p:spPr>
          <a:xfrm rot="0">
            <a:off x="2000884" y="208476"/>
            <a:ext cx="559900" cy="863343"/>
          </a:xfrm>
          <a:prstGeom prst="rect">
            <a:avLst/>
          </a:prstGeom>
        </p:spPr>
        <p:txBody>
          <a:bodyPr anchor="t" rtlCol="false" tIns="0" lIns="0" bIns="0" rIns="0">
            <a:spAutoFit/>
          </a:bodyPr>
          <a:lstStyle/>
          <a:p>
            <a:pPr algn="ctr">
              <a:lnSpc>
                <a:spcPts val="7014"/>
              </a:lnSpc>
              <a:spcBef>
                <a:spcPct val="0"/>
              </a:spcBef>
            </a:pPr>
            <a:r>
              <a:rPr lang="en-US" sz="5010">
                <a:solidFill>
                  <a:srgbClr val="000000"/>
                </a:solidFill>
                <a:latin typeface="Public Sans Bold"/>
              </a:rPr>
              <a:t>7</a:t>
            </a:r>
          </a:p>
        </p:txBody>
      </p:sp>
      <p:sp>
        <p:nvSpPr>
          <p:cNvPr name="TextBox 36" id="36"/>
          <p:cNvSpPr txBox="true"/>
          <p:nvPr/>
        </p:nvSpPr>
        <p:spPr>
          <a:xfrm rot="0">
            <a:off x="973666" y="2641500"/>
            <a:ext cx="1208269" cy="1027289"/>
          </a:xfrm>
          <a:prstGeom prst="rect">
            <a:avLst/>
          </a:prstGeom>
        </p:spPr>
        <p:txBody>
          <a:bodyPr anchor="t" rtlCol="false" tIns="0" lIns="0" bIns="0" rIns="0">
            <a:spAutoFit/>
          </a:bodyPr>
          <a:lstStyle/>
          <a:p>
            <a:pPr algn="ctr">
              <a:lnSpc>
                <a:spcPts val="8353"/>
              </a:lnSpc>
              <a:spcBef>
                <a:spcPct val="0"/>
              </a:spcBef>
            </a:pPr>
            <a:r>
              <a:rPr lang="en-US" sz="5967">
                <a:solidFill>
                  <a:srgbClr val="000000"/>
                </a:solidFill>
                <a:latin typeface="Public Sans Bold"/>
              </a:rPr>
              <a:t>1</a:t>
            </a:r>
          </a:p>
        </p:txBody>
      </p:sp>
      <p:sp>
        <p:nvSpPr>
          <p:cNvPr name="TextBox 37" id="37"/>
          <p:cNvSpPr txBox="true"/>
          <p:nvPr/>
        </p:nvSpPr>
        <p:spPr>
          <a:xfrm rot="0">
            <a:off x="973666" y="4741161"/>
            <a:ext cx="9387136" cy="3924300"/>
          </a:xfrm>
          <a:prstGeom prst="rect">
            <a:avLst/>
          </a:prstGeom>
        </p:spPr>
        <p:txBody>
          <a:bodyPr anchor="t" rtlCol="false" tIns="0" lIns="0" bIns="0" rIns="0">
            <a:spAutoFit/>
          </a:bodyPr>
          <a:lstStyle/>
          <a:p>
            <a:pPr algn="just">
              <a:lnSpc>
                <a:spcPts val="6299"/>
              </a:lnSpc>
            </a:pPr>
            <a:r>
              <a:rPr lang="en-US" sz="4499">
                <a:solidFill>
                  <a:srgbClr val="FFFFFF"/>
                </a:solidFill>
                <a:latin typeface="Public Sans"/>
              </a:rPr>
              <a:t>+ Các trạng thái trung gian</a:t>
            </a:r>
          </a:p>
          <a:p>
            <a:pPr algn="just">
              <a:lnSpc>
                <a:spcPts val="6299"/>
              </a:lnSpc>
            </a:pPr>
          </a:p>
          <a:p>
            <a:pPr algn="just" marL="971547" indent="-485773" lvl="1">
              <a:lnSpc>
                <a:spcPts val="6299"/>
              </a:lnSpc>
              <a:buFont typeface="Arial"/>
              <a:buChar char="•"/>
            </a:pPr>
            <a:r>
              <a:rPr lang="en-US" sz="4499">
                <a:solidFill>
                  <a:srgbClr val="FFFFFF"/>
                </a:solidFill>
                <a:latin typeface="Public Sans"/>
              </a:rPr>
              <a:t>Là các trạng thái của đối tượng trong vòng đời của nó</a:t>
            </a:r>
          </a:p>
          <a:p>
            <a:pPr algn="just">
              <a:lnSpc>
                <a:spcPts val="629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DAGDJo7w8xI</dc:identifier>
  <dcterms:modified xsi:type="dcterms:W3CDTF">2011-08-01T06:04:30Z</dcterms:modified>
  <cp:revision>1</cp:revision>
  <dc:title>State Diagram</dc:title>
</cp:coreProperties>
</file>